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7" r:id="rId5"/>
    <p:sldId id="257" r:id="rId6"/>
    <p:sldId id="260" r:id="rId7"/>
    <p:sldId id="261" r:id="rId8"/>
    <p:sldId id="269" r:id="rId9"/>
    <p:sldId id="271" r:id="rId10"/>
    <p:sldId id="270" r:id="rId11"/>
    <p:sldId id="272" r:id="rId12"/>
    <p:sldId id="274" r:id="rId13"/>
    <p:sldId id="275" r:id="rId14"/>
    <p:sldId id="273" r:id="rId15"/>
    <p:sldId id="276" r:id="rId16"/>
    <p:sldId id="264" r:id="rId17"/>
    <p:sldId id="265" r:id="rId18"/>
    <p:sldId id="277" r:id="rId19"/>
    <p:sldId id="278" r:id="rId20"/>
    <p:sldId id="266" r:id="rId21"/>
    <p:sldId id="26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87" d="100"/>
          <a:sy n="87" d="100"/>
        </p:scale>
        <p:origin x="-125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F496-3CE1-4CA1-B08B-65EC7162C771}" type="doc">
      <dgm:prSet loTypeId="urn:microsoft.com/office/officeart/2005/8/layout/StepDown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7E8E655-C958-4217-9119-0F6B0D932BC3}">
      <dgm:prSet phldrT="[Текст]" custT="1"/>
      <dgm:spPr/>
      <dgm:t>
        <a:bodyPr/>
        <a:lstStyle/>
        <a:p>
          <a:r>
            <a:rPr lang="ru-RU" sz="1400" b="1" dirty="0" smtClean="0"/>
            <a:t>апробирована в 2011 году, действует с 2012 </a:t>
          </a:r>
          <a:endParaRPr lang="ru-RU" sz="1400" b="1" dirty="0"/>
        </a:p>
      </dgm:t>
    </dgm:pt>
    <dgm:pt modelId="{2F1B0790-7F67-4330-8524-2614A528DDB9}" type="parTrans" cxnId="{5C62F111-7DF3-44FE-9D5B-425F3A54DF9E}">
      <dgm:prSet/>
      <dgm:spPr/>
      <dgm:t>
        <a:bodyPr/>
        <a:lstStyle/>
        <a:p>
          <a:endParaRPr lang="ru-RU"/>
        </a:p>
      </dgm:t>
    </dgm:pt>
    <dgm:pt modelId="{150266AA-E907-4AEE-847A-E12C872200BF}" type="sibTrans" cxnId="{5C62F111-7DF3-44FE-9D5B-425F3A54DF9E}">
      <dgm:prSet/>
      <dgm:spPr/>
      <dgm:t>
        <a:bodyPr/>
        <a:lstStyle/>
        <a:p>
          <a:endParaRPr lang="ru-RU"/>
        </a:p>
      </dgm:t>
    </dgm:pt>
    <dgm:pt modelId="{F1B12FDD-17AA-4D33-8C56-009BCEB7A807}">
      <dgm:prSet phldrT="[Текст]" custT="1"/>
      <dgm:spPr/>
      <dgm:t>
        <a:bodyPr/>
        <a:lstStyle/>
        <a:p>
          <a:r>
            <a:rPr lang="ru-RU" sz="1400" dirty="0" smtClean="0"/>
            <a:t>Переведена в режим БД из таблиц </a:t>
          </a:r>
          <a:r>
            <a:rPr lang="en-US" sz="1400" dirty="0" smtClean="0"/>
            <a:t>Excel</a:t>
          </a:r>
          <a:r>
            <a:rPr lang="ru-RU" sz="1400" dirty="0" smtClean="0"/>
            <a:t> со сведениями о специалистах ППМС-сопровождения</a:t>
          </a:r>
          <a:endParaRPr lang="ru-RU" sz="1400" dirty="0"/>
        </a:p>
      </dgm:t>
    </dgm:pt>
    <dgm:pt modelId="{A1AD2E3E-0B3C-42A8-8BD5-3570783D78DE}" type="parTrans" cxnId="{30634CBA-A9D2-4DCD-9774-4CB8EF936350}">
      <dgm:prSet/>
      <dgm:spPr/>
      <dgm:t>
        <a:bodyPr/>
        <a:lstStyle/>
        <a:p>
          <a:endParaRPr lang="ru-RU"/>
        </a:p>
      </dgm:t>
    </dgm:pt>
    <dgm:pt modelId="{9FABE9D6-3DC5-4075-A506-3C30D47FD893}" type="sibTrans" cxnId="{30634CBA-A9D2-4DCD-9774-4CB8EF936350}">
      <dgm:prSet/>
      <dgm:spPr/>
      <dgm:t>
        <a:bodyPr/>
        <a:lstStyle/>
        <a:p>
          <a:endParaRPr lang="ru-RU"/>
        </a:p>
      </dgm:t>
    </dgm:pt>
    <dgm:pt modelId="{1CD1BEA8-D383-4E40-B501-0088C3E527DE}">
      <dgm:prSet phldrT="[Текст]" custT="1"/>
      <dgm:spPr/>
      <dgm:t>
        <a:bodyPr/>
        <a:lstStyle/>
        <a:p>
          <a:r>
            <a:rPr lang="ru-RU" sz="1400" b="1" dirty="0" smtClean="0"/>
            <a:t>с 2013 включены операторы ОО и ДД </a:t>
          </a:r>
          <a:endParaRPr lang="ru-RU" sz="1400" b="1" dirty="0"/>
        </a:p>
      </dgm:t>
    </dgm:pt>
    <dgm:pt modelId="{088F0975-8206-425C-98DB-D50D43640572}" type="parTrans" cxnId="{A5FCA31B-6103-4564-9780-7F4F4B2BCEA1}">
      <dgm:prSet/>
      <dgm:spPr/>
      <dgm:t>
        <a:bodyPr/>
        <a:lstStyle/>
        <a:p>
          <a:endParaRPr lang="ru-RU"/>
        </a:p>
      </dgm:t>
    </dgm:pt>
    <dgm:pt modelId="{13CB0841-1358-473D-B434-301F68076B4C}" type="sibTrans" cxnId="{A5FCA31B-6103-4564-9780-7F4F4B2BCEA1}">
      <dgm:prSet/>
      <dgm:spPr/>
      <dgm:t>
        <a:bodyPr/>
        <a:lstStyle/>
        <a:p>
          <a:endParaRPr lang="ru-RU"/>
        </a:p>
      </dgm:t>
    </dgm:pt>
    <dgm:pt modelId="{7B0A7E10-E231-460E-8BCA-950BB511E509}">
      <dgm:prSet phldrT="[Текст]" custT="1"/>
      <dgm:spPr/>
      <dgm:t>
        <a:bodyPr/>
        <a:lstStyle/>
        <a:p>
          <a:r>
            <a:rPr lang="ru-RU" sz="1400" dirty="0" smtClean="0"/>
            <a:t>решение совещания муниципальных операторов, техническое задание НИМРО, режим апробации</a:t>
          </a:r>
          <a:endParaRPr lang="ru-RU" sz="1400" dirty="0"/>
        </a:p>
      </dgm:t>
    </dgm:pt>
    <dgm:pt modelId="{45F944F9-9D93-420D-B587-1D4C5C62BAAB}" type="parTrans" cxnId="{F5A24047-5439-4CE9-B697-A50C73490CB0}">
      <dgm:prSet/>
      <dgm:spPr/>
      <dgm:t>
        <a:bodyPr/>
        <a:lstStyle/>
        <a:p>
          <a:endParaRPr lang="ru-RU"/>
        </a:p>
      </dgm:t>
    </dgm:pt>
    <dgm:pt modelId="{A122551A-CB50-4ABF-AA19-19C1C7A2B62F}" type="sibTrans" cxnId="{F5A24047-5439-4CE9-B697-A50C73490CB0}">
      <dgm:prSet/>
      <dgm:spPr/>
      <dgm:t>
        <a:bodyPr/>
        <a:lstStyle/>
        <a:p>
          <a:endParaRPr lang="ru-RU"/>
        </a:p>
      </dgm:t>
    </dgm:pt>
    <dgm:pt modelId="{9AA964E3-735D-42D9-967E-69FF082F2142}">
      <dgm:prSet phldrT="[Текст]" custT="1"/>
      <dgm:spPr/>
      <dgm:t>
        <a:bodyPr/>
        <a:lstStyle/>
        <a:p>
          <a:r>
            <a:rPr lang="ru-RU" sz="1400" b="1" dirty="0" smtClean="0"/>
            <a:t>приведена в соответствие с ФЗ-273  в 2015 году </a:t>
          </a:r>
          <a:endParaRPr lang="ru-RU" sz="1400" b="1" dirty="0"/>
        </a:p>
      </dgm:t>
    </dgm:pt>
    <dgm:pt modelId="{71BE2F29-C00E-45E9-9267-E5318209717C}" type="parTrans" cxnId="{8A17BFE4-A027-4D4F-9AB2-1F74E9CA5A30}">
      <dgm:prSet/>
      <dgm:spPr/>
      <dgm:t>
        <a:bodyPr/>
        <a:lstStyle/>
        <a:p>
          <a:endParaRPr lang="ru-RU"/>
        </a:p>
      </dgm:t>
    </dgm:pt>
    <dgm:pt modelId="{F33B2DA7-D0D8-4CE6-BC43-752F26BDDCE0}" type="sibTrans" cxnId="{8A17BFE4-A027-4D4F-9AB2-1F74E9CA5A30}">
      <dgm:prSet/>
      <dgm:spPr/>
      <dgm:t>
        <a:bodyPr/>
        <a:lstStyle/>
        <a:p>
          <a:endParaRPr lang="ru-RU"/>
        </a:p>
      </dgm:t>
    </dgm:pt>
    <dgm:pt modelId="{75EC53F4-AF7A-448B-A271-4FA237574915}">
      <dgm:prSet phldrT="[Текст]" custT="1"/>
      <dgm:spPr/>
      <dgm:t>
        <a:bodyPr/>
        <a:lstStyle/>
        <a:p>
          <a:r>
            <a:rPr lang="ru-RU" sz="1400" dirty="0" smtClean="0"/>
            <a:t>приказ </a:t>
          </a:r>
          <a:r>
            <a:rPr lang="ru-RU" sz="1400" dirty="0" err="1" smtClean="0"/>
            <a:t>Минобрнауки</a:t>
          </a:r>
          <a:r>
            <a:rPr lang="ru-RU" sz="1400" dirty="0" smtClean="0"/>
            <a:t> НСО от 01.04.2015 года, обновлено Положение; один региональный оператор – Областной центр диагностики и консультирования</a:t>
          </a:r>
          <a:endParaRPr lang="ru-RU" sz="1400" dirty="0"/>
        </a:p>
      </dgm:t>
    </dgm:pt>
    <dgm:pt modelId="{DA920148-4286-4D47-91CC-B7EBD3293F6D}" type="parTrans" cxnId="{5B10BC7F-449A-4D89-9B35-80CD8F5FC486}">
      <dgm:prSet/>
      <dgm:spPr/>
      <dgm:t>
        <a:bodyPr/>
        <a:lstStyle/>
        <a:p>
          <a:endParaRPr lang="ru-RU"/>
        </a:p>
      </dgm:t>
    </dgm:pt>
    <dgm:pt modelId="{F4AF1239-8BDA-4BCB-9D8D-C79038C82D76}" type="sibTrans" cxnId="{5B10BC7F-449A-4D89-9B35-80CD8F5FC486}">
      <dgm:prSet/>
      <dgm:spPr/>
      <dgm:t>
        <a:bodyPr/>
        <a:lstStyle/>
        <a:p>
          <a:endParaRPr lang="ru-RU"/>
        </a:p>
      </dgm:t>
    </dgm:pt>
    <dgm:pt modelId="{3D468227-6832-4DF2-B32F-FE20E68889EF}">
      <dgm:prSet phldrT="[Текст]" custT="1"/>
      <dgm:spPr/>
      <dgm:t>
        <a:bodyPr/>
        <a:lstStyle/>
        <a:p>
          <a:r>
            <a:rPr lang="ru-RU" sz="1400" dirty="0" smtClean="0"/>
            <a:t>приказ </a:t>
          </a:r>
          <a:r>
            <a:rPr lang="ru-RU" sz="1400" dirty="0" err="1" smtClean="0"/>
            <a:t>Минобрнауки</a:t>
          </a:r>
          <a:r>
            <a:rPr lang="ru-RU" sz="1400" dirty="0" smtClean="0"/>
            <a:t> НСО от 12.05.2012 года, утверждено Положение; два региональных оператора  - ОЦДК (содержание), НИМРО (техническое обеспечение)</a:t>
          </a:r>
          <a:endParaRPr lang="ru-RU" sz="1400" dirty="0"/>
        </a:p>
      </dgm:t>
    </dgm:pt>
    <dgm:pt modelId="{D8A03CAD-1175-4558-9F41-6475CCE0D949}" type="parTrans" cxnId="{3FF08BD0-3CEE-42BD-A828-D40B3F7A5E93}">
      <dgm:prSet/>
      <dgm:spPr/>
      <dgm:t>
        <a:bodyPr/>
        <a:lstStyle/>
        <a:p>
          <a:endParaRPr lang="ru-RU"/>
        </a:p>
      </dgm:t>
    </dgm:pt>
    <dgm:pt modelId="{36F33779-19BC-4B2F-BB8D-A713893ACC40}" type="sibTrans" cxnId="{3FF08BD0-3CEE-42BD-A828-D40B3F7A5E93}">
      <dgm:prSet/>
      <dgm:spPr/>
      <dgm:t>
        <a:bodyPr/>
        <a:lstStyle/>
        <a:p>
          <a:endParaRPr lang="ru-RU"/>
        </a:p>
      </dgm:t>
    </dgm:pt>
    <dgm:pt modelId="{EF36BD78-9A5D-4F6E-99F2-9A1D293C273C}" type="pres">
      <dgm:prSet presAssocID="{23D1F496-3CE1-4CA1-B08B-65EC7162C7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641FAF-5EA4-4F3A-8059-E6BAAFB32E1B}" type="pres">
      <dgm:prSet presAssocID="{67E8E655-C958-4217-9119-0F6B0D932BC3}" presName="composite" presStyleCnt="0"/>
      <dgm:spPr/>
    </dgm:pt>
    <dgm:pt modelId="{B46292A2-0235-4ED9-98BD-B54A1A069B86}" type="pres">
      <dgm:prSet presAssocID="{67E8E655-C958-4217-9119-0F6B0D932BC3}" presName="bentUpArrow1" presStyleLbl="alignImgPlace1" presStyleIdx="0" presStyleCnt="2" custLinFactX="-17221" custLinFactNeighborX="-100000" custLinFactNeighborY="-17439"/>
      <dgm:spPr/>
    </dgm:pt>
    <dgm:pt modelId="{464ED927-2FB2-4C70-BF84-06F613857EA5}" type="pres">
      <dgm:prSet presAssocID="{67E8E655-C958-4217-9119-0F6B0D932BC3}" presName="ParentText" presStyleLbl="node1" presStyleIdx="0" presStyleCnt="3" custScaleX="155172" custScaleY="117826" custLinFactX="-64" custLinFactNeighborX="-100000" custLinFactNeighborY="-15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65F1-3EB8-4D4D-8BA0-8102FE3FFBC2}" type="pres">
      <dgm:prSet presAssocID="{67E8E655-C958-4217-9119-0F6B0D932BC3}" presName="ChildText" presStyleLbl="revTx" presStyleIdx="0" presStyleCnt="3" custScaleX="649664" custScaleY="210920" custLinFactX="132706" custLinFactNeighborX="200000" custLinFactNeighborY="-19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8ACA-0349-4347-8638-9D922FA54C6C}" type="pres">
      <dgm:prSet presAssocID="{150266AA-E907-4AEE-847A-E12C872200BF}" presName="sibTrans" presStyleCnt="0"/>
      <dgm:spPr/>
    </dgm:pt>
    <dgm:pt modelId="{49BCE8B3-47B4-44AF-9F66-98E6407781F1}" type="pres">
      <dgm:prSet presAssocID="{1CD1BEA8-D383-4E40-B501-0088C3E527DE}" presName="composite" presStyleCnt="0"/>
      <dgm:spPr/>
    </dgm:pt>
    <dgm:pt modelId="{CC98256C-5567-400B-A184-DB09C689B6E6}" type="pres">
      <dgm:prSet presAssocID="{1CD1BEA8-D383-4E40-B501-0088C3E527DE}" presName="bentUpArrow1" presStyleLbl="alignImgPlace1" presStyleIdx="1" presStyleCnt="2" custLinFactX="-100000" custLinFactNeighborX="-170823" custLinFactNeighborY="1141"/>
      <dgm:spPr/>
    </dgm:pt>
    <dgm:pt modelId="{7C731FB2-9E58-4C45-8B0A-0DD255BC0ADC}" type="pres">
      <dgm:prSet presAssocID="{1CD1BEA8-D383-4E40-B501-0088C3E527DE}" presName="ParentText" presStyleLbl="node1" presStyleIdx="1" presStyleCnt="3" custScaleX="155172" custScaleY="117826" custLinFactX="-100000" custLinFactNeighborX="-115225" custLinFactNeighborY="-2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4EFDA-A2B2-4C90-88C2-38B34B82712C}" type="pres">
      <dgm:prSet presAssocID="{1CD1BEA8-D383-4E40-B501-0088C3E527DE}" presName="ChildText" presStyleLbl="revTx" presStyleIdx="1" presStyleCnt="3" custScaleX="692391" custLinFactX="18879" custLinFactNeighborX="100000" custLinFactNeighborY="-10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14B1C-CFED-49B7-9854-9B123CF8211F}" type="pres">
      <dgm:prSet presAssocID="{13CB0841-1358-473D-B434-301F68076B4C}" presName="sibTrans" presStyleCnt="0"/>
      <dgm:spPr/>
    </dgm:pt>
    <dgm:pt modelId="{91E2FB38-3681-4A2F-81E8-27E7F63C5FDE}" type="pres">
      <dgm:prSet presAssocID="{9AA964E3-735D-42D9-967E-69FF082F2142}" presName="composite" presStyleCnt="0"/>
      <dgm:spPr/>
    </dgm:pt>
    <dgm:pt modelId="{7FD7BC87-3069-44F5-9E5B-6D7388BD438D}" type="pres">
      <dgm:prSet presAssocID="{9AA964E3-735D-42D9-967E-69FF082F2142}" presName="ParentText" presStyleLbl="node1" presStyleIdx="2" presStyleCnt="3" custScaleX="182433" custScaleY="117826" custLinFactX="-100000" custLinFactNeighborX="-112419" custLinFactNeighborY="-1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5BFD-8ABC-48FA-9769-05D05518A525}" type="pres">
      <dgm:prSet presAssocID="{9AA964E3-735D-42D9-967E-69FF082F2142}" presName="FinalChildText" presStyleLbl="revTx" presStyleIdx="2" presStyleCnt="3" custScaleX="512187" custScaleY="126476" custLinFactNeighborX="-29512" custLinFactNeighborY="1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88FEE-4955-4C13-8F44-5A1264121A8D}" type="presOf" srcId="{75EC53F4-AF7A-448B-A271-4FA237574915}" destId="{B7FA5BFD-8ABC-48FA-9769-05D05518A525}" srcOrd="0" destOrd="0" presId="urn:microsoft.com/office/officeart/2005/8/layout/StepDownProcess"/>
    <dgm:cxn modelId="{C70BF1E0-C908-410A-B231-9579B7A0CE60}" type="presOf" srcId="{7B0A7E10-E231-460E-8BCA-950BB511E509}" destId="{3C14EFDA-A2B2-4C90-88C2-38B34B82712C}" srcOrd="0" destOrd="0" presId="urn:microsoft.com/office/officeart/2005/8/layout/StepDownProcess"/>
    <dgm:cxn modelId="{30634CBA-A9D2-4DCD-9774-4CB8EF936350}" srcId="{67E8E655-C958-4217-9119-0F6B0D932BC3}" destId="{F1B12FDD-17AA-4D33-8C56-009BCEB7A807}" srcOrd="0" destOrd="0" parTransId="{A1AD2E3E-0B3C-42A8-8BD5-3570783D78DE}" sibTransId="{9FABE9D6-3DC5-4075-A506-3C30D47FD893}"/>
    <dgm:cxn modelId="{7C2A8CF8-5641-4B73-B588-9168F44CC40D}" type="presOf" srcId="{9AA964E3-735D-42D9-967E-69FF082F2142}" destId="{7FD7BC87-3069-44F5-9E5B-6D7388BD438D}" srcOrd="0" destOrd="0" presId="urn:microsoft.com/office/officeart/2005/8/layout/StepDownProcess"/>
    <dgm:cxn modelId="{F5A24047-5439-4CE9-B697-A50C73490CB0}" srcId="{1CD1BEA8-D383-4E40-B501-0088C3E527DE}" destId="{7B0A7E10-E231-460E-8BCA-950BB511E509}" srcOrd="0" destOrd="0" parTransId="{45F944F9-9D93-420D-B587-1D4C5C62BAAB}" sibTransId="{A122551A-CB50-4ABF-AA19-19C1C7A2B62F}"/>
    <dgm:cxn modelId="{5C62F111-7DF3-44FE-9D5B-425F3A54DF9E}" srcId="{23D1F496-3CE1-4CA1-B08B-65EC7162C771}" destId="{67E8E655-C958-4217-9119-0F6B0D932BC3}" srcOrd="0" destOrd="0" parTransId="{2F1B0790-7F67-4330-8524-2614A528DDB9}" sibTransId="{150266AA-E907-4AEE-847A-E12C872200BF}"/>
    <dgm:cxn modelId="{3D6CD0E6-28EC-47A0-A1BA-857F046E1F0D}" type="presOf" srcId="{F1B12FDD-17AA-4D33-8C56-009BCEB7A807}" destId="{E6E265F1-3EB8-4D4D-8BA0-8102FE3FFBC2}" srcOrd="0" destOrd="0" presId="urn:microsoft.com/office/officeart/2005/8/layout/StepDownProcess"/>
    <dgm:cxn modelId="{6106EE2B-0855-45B3-82B8-49E0F7085875}" type="presOf" srcId="{1CD1BEA8-D383-4E40-B501-0088C3E527DE}" destId="{7C731FB2-9E58-4C45-8B0A-0DD255BC0ADC}" srcOrd="0" destOrd="0" presId="urn:microsoft.com/office/officeart/2005/8/layout/StepDownProcess"/>
    <dgm:cxn modelId="{73EB03B7-05AD-4954-9375-14D7B64EFF95}" type="presOf" srcId="{23D1F496-3CE1-4CA1-B08B-65EC7162C771}" destId="{EF36BD78-9A5D-4F6E-99F2-9A1D293C273C}" srcOrd="0" destOrd="0" presId="urn:microsoft.com/office/officeart/2005/8/layout/StepDownProcess"/>
    <dgm:cxn modelId="{FB8FA7FA-D37D-4806-8797-FC8C854FEB2E}" type="presOf" srcId="{3D468227-6832-4DF2-B32F-FE20E68889EF}" destId="{E6E265F1-3EB8-4D4D-8BA0-8102FE3FFBC2}" srcOrd="0" destOrd="1" presId="urn:microsoft.com/office/officeart/2005/8/layout/StepDownProcess"/>
    <dgm:cxn modelId="{5B10BC7F-449A-4D89-9B35-80CD8F5FC486}" srcId="{9AA964E3-735D-42D9-967E-69FF082F2142}" destId="{75EC53F4-AF7A-448B-A271-4FA237574915}" srcOrd="0" destOrd="0" parTransId="{DA920148-4286-4D47-91CC-B7EBD3293F6D}" sibTransId="{F4AF1239-8BDA-4BCB-9D8D-C79038C82D76}"/>
    <dgm:cxn modelId="{A5FCA31B-6103-4564-9780-7F4F4B2BCEA1}" srcId="{23D1F496-3CE1-4CA1-B08B-65EC7162C771}" destId="{1CD1BEA8-D383-4E40-B501-0088C3E527DE}" srcOrd="1" destOrd="0" parTransId="{088F0975-8206-425C-98DB-D50D43640572}" sibTransId="{13CB0841-1358-473D-B434-301F68076B4C}"/>
    <dgm:cxn modelId="{8A17BFE4-A027-4D4F-9AB2-1F74E9CA5A30}" srcId="{23D1F496-3CE1-4CA1-B08B-65EC7162C771}" destId="{9AA964E3-735D-42D9-967E-69FF082F2142}" srcOrd="2" destOrd="0" parTransId="{71BE2F29-C00E-45E9-9267-E5318209717C}" sibTransId="{F33B2DA7-D0D8-4CE6-BC43-752F26BDDCE0}"/>
    <dgm:cxn modelId="{6119742F-702F-4A2D-8978-7478CD8123BB}" type="presOf" srcId="{67E8E655-C958-4217-9119-0F6B0D932BC3}" destId="{464ED927-2FB2-4C70-BF84-06F613857EA5}" srcOrd="0" destOrd="0" presId="urn:microsoft.com/office/officeart/2005/8/layout/StepDownProcess"/>
    <dgm:cxn modelId="{3FF08BD0-3CEE-42BD-A828-D40B3F7A5E93}" srcId="{67E8E655-C958-4217-9119-0F6B0D932BC3}" destId="{3D468227-6832-4DF2-B32F-FE20E68889EF}" srcOrd="1" destOrd="0" parTransId="{D8A03CAD-1175-4558-9F41-6475CCE0D949}" sibTransId="{36F33779-19BC-4B2F-BB8D-A713893ACC40}"/>
    <dgm:cxn modelId="{4CCF8BED-41BF-44D6-B515-781A21EAE7C2}" type="presParOf" srcId="{EF36BD78-9A5D-4F6E-99F2-9A1D293C273C}" destId="{33641FAF-5EA4-4F3A-8059-E6BAAFB32E1B}" srcOrd="0" destOrd="0" presId="urn:microsoft.com/office/officeart/2005/8/layout/StepDownProcess"/>
    <dgm:cxn modelId="{2499FAC6-35C8-46F5-B258-4DF1499458AF}" type="presParOf" srcId="{33641FAF-5EA4-4F3A-8059-E6BAAFB32E1B}" destId="{B46292A2-0235-4ED9-98BD-B54A1A069B86}" srcOrd="0" destOrd="0" presId="urn:microsoft.com/office/officeart/2005/8/layout/StepDownProcess"/>
    <dgm:cxn modelId="{A1FBC7C7-897F-498E-8E74-FE9B75EC6EF6}" type="presParOf" srcId="{33641FAF-5EA4-4F3A-8059-E6BAAFB32E1B}" destId="{464ED927-2FB2-4C70-BF84-06F613857EA5}" srcOrd="1" destOrd="0" presId="urn:microsoft.com/office/officeart/2005/8/layout/StepDownProcess"/>
    <dgm:cxn modelId="{FAC27D88-B3BE-4322-AE26-1DB7D9C3EBBA}" type="presParOf" srcId="{33641FAF-5EA4-4F3A-8059-E6BAAFB32E1B}" destId="{E6E265F1-3EB8-4D4D-8BA0-8102FE3FFBC2}" srcOrd="2" destOrd="0" presId="urn:microsoft.com/office/officeart/2005/8/layout/StepDownProcess"/>
    <dgm:cxn modelId="{92673A07-F64F-4896-9B4B-9A1E276D5E2F}" type="presParOf" srcId="{EF36BD78-9A5D-4F6E-99F2-9A1D293C273C}" destId="{9A508ACA-0349-4347-8638-9D922FA54C6C}" srcOrd="1" destOrd="0" presId="urn:microsoft.com/office/officeart/2005/8/layout/StepDownProcess"/>
    <dgm:cxn modelId="{6BAECCB6-55E1-4697-BE5C-28CEE1A8368D}" type="presParOf" srcId="{EF36BD78-9A5D-4F6E-99F2-9A1D293C273C}" destId="{49BCE8B3-47B4-44AF-9F66-98E6407781F1}" srcOrd="2" destOrd="0" presId="urn:microsoft.com/office/officeart/2005/8/layout/StepDownProcess"/>
    <dgm:cxn modelId="{604F452F-2B64-4010-9042-2404433255E2}" type="presParOf" srcId="{49BCE8B3-47B4-44AF-9F66-98E6407781F1}" destId="{CC98256C-5567-400B-A184-DB09C689B6E6}" srcOrd="0" destOrd="0" presId="urn:microsoft.com/office/officeart/2005/8/layout/StepDownProcess"/>
    <dgm:cxn modelId="{6E92A64D-1224-4550-AD57-403A3A63D108}" type="presParOf" srcId="{49BCE8B3-47B4-44AF-9F66-98E6407781F1}" destId="{7C731FB2-9E58-4C45-8B0A-0DD255BC0ADC}" srcOrd="1" destOrd="0" presId="urn:microsoft.com/office/officeart/2005/8/layout/StepDownProcess"/>
    <dgm:cxn modelId="{A62AA548-5449-4C27-B935-8FDE8AF4AB9A}" type="presParOf" srcId="{49BCE8B3-47B4-44AF-9F66-98E6407781F1}" destId="{3C14EFDA-A2B2-4C90-88C2-38B34B82712C}" srcOrd="2" destOrd="0" presId="urn:microsoft.com/office/officeart/2005/8/layout/StepDownProcess"/>
    <dgm:cxn modelId="{CB0B6394-560A-409B-A075-F397507F405B}" type="presParOf" srcId="{EF36BD78-9A5D-4F6E-99F2-9A1D293C273C}" destId="{39914B1C-CFED-49B7-9854-9B123CF8211F}" srcOrd="3" destOrd="0" presId="urn:microsoft.com/office/officeart/2005/8/layout/StepDownProcess"/>
    <dgm:cxn modelId="{FC9DBE47-58E5-4430-B19F-2F08C6FA2E2B}" type="presParOf" srcId="{EF36BD78-9A5D-4F6E-99F2-9A1D293C273C}" destId="{91E2FB38-3681-4A2F-81E8-27E7F63C5FDE}" srcOrd="4" destOrd="0" presId="urn:microsoft.com/office/officeart/2005/8/layout/StepDownProcess"/>
    <dgm:cxn modelId="{B7D3E138-03E8-4C10-8790-162EF367A562}" type="presParOf" srcId="{91E2FB38-3681-4A2F-81E8-27E7F63C5FDE}" destId="{7FD7BC87-3069-44F5-9E5B-6D7388BD438D}" srcOrd="0" destOrd="0" presId="urn:microsoft.com/office/officeart/2005/8/layout/StepDownProcess"/>
    <dgm:cxn modelId="{8E520327-7E33-4AA0-8B7D-5B1AA256AEBE}" type="presParOf" srcId="{91E2FB38-3681-4A2F-81E8-27E7F63C5FDE}" destId="{B7FA5BFD-8ABC-48FA-9769-05D05518A525}" srcOrd="1" destOrd="0" presId="urn:microsoft.com/office/officeart/2005/8/layout/StepDownProcess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0961A-A9D8-4A6E-BC4D-5F00B3054166}" type="doc">
      <dgm:prSet loTypeId="urn:microsoft.com/office/officeart/2005/8/layout/matrix3" loCatId="matrix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6B94077-96E5-4C4A-9606-79B9C9C8EA9D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3A79163B-0584-4FD9-A84F-142D6E38F63C}" type="parTrans" cxnId="{2E4BD752-A135-4010-B256-4767C29D1C14}">
      <dgm:prSet/>
      <dgm:spPr/>
      <dgm:t>
        <a:bodyPr/>
        <a:lstStyle/>
        <a:p>
          <a:endParaRPr lang="ru-RU"/>
        </a:p>
      </dgm:t>
    </dgm:pt>
    <dgm:pt modelId="{FE880C63-C969-4F9E-A154-DFD39093BF7A}" type="sibTrans" cxnId="{2E4BD752-A135-4010-B256-4767C29D1C14}">
      <dgm:prSet/>
      <dgm:spPr/>
      <dgm:t>
        <a:bodyPr/>
        <a:lstStyle/>
        <a:p>
          <a:endParaRPr lang="ru-RU"/>
        </a:p>
      </dgm:t>
    </dgm:pt>
    <dgm:pt modelId="{C9007892-BFB9-4FEC-807D-53D8909BB52C}">
      <dgm:prSet phldrT="[Текст]"/>
      <dgm:spPr/>
      <dgm:t>
        <a:bodyPr/>
        <a:lstStyle/>
        <a:p>
          <a:r>
            <a:rPr lang="ru-RU" dirty="0" smtClean="0"/>
            <a:t>Соцзащита</a:t>
          </a:r>
          <a:endParaRPr lang="ru-RU" dirty="0"/>
        </a:p>
      </dgm:t>
    </dgm:pt>
    <dgm:pt modelId="{9D3FD8D1-2947-486E-91DD-1CD0C44F9A2C}" type="parTrans" cxnId="{CA98CD0A-675A-4C07-BAC8-5F6521869EDE}">
      <dgm:prSet/>
      <dgm:spPr/>
      <dgm:t>
        <a:bodyPr/>
        <a:lstStyle/>
        <a:p>
          <a:endParaRPr lang="ru-RU"/>
        </a:p>
      </dgm:t>
    </dgm:pt>
    <dgm:pt modelId="{75896DC2-0B13-46A0-9BBB-522D6D4FE81B}" type="sibTrans" cxnId="{CA98CD0A-675A-4C07-BAC8-5F6521869EDE}">
      <dgm:prSet/>
      <dgm:spPr/>
      <dgm:t>
        <a:bodyPr/>
        <a:lstStyle/>
        <a:p>
          <a:endParaRPr lang="ru-RU"/>
        </a:p>
      </dgm:t>
    </dgm:pt>
    <dgm:pt modelId="{1B417AC0-21D5-4C03-BDFC-1D2E675B2DB2}">
      <dgm:prSet phldrT="[Текст]"/>
      <dgm:spPr/>
      <dgm:t>
        <a:bodyPr/>
        <a:lstStyle/>
        <a:p>
          <a:r>
            <a:rPr lang="ru-RU" dirty="0" smtClean="0"/>
            <a:t>Физкультура и спорт</a:t>
          </a:r>
          <a:endParaRPr lang="ru-RU" dirty="0"/>
        </a:p>
      </dgm:t>
    </dgm:pt>
    <dgm:pt modelId="{B2F9F8C4-1E78-4E51-BC7C-65BABFCCA54D}" type="parTrans" cxnId="{B9AD3147-D910-4E5C-8BF3-AFCC30DECB72}">
      <dgm:prSet/>
      <dgm:spPr/>
      <dgm:t>
        <a:bodyPr/>
        <a:lstStyle/>
        <a:p>
          <a:endParaRPr lang="ru-RU"/>
        </a:p>
      </dgm:t>
    </dgm:pt>
    <dgm:pt modelId="{8970ECDD-F51C-485E-AF52-AC17E21C1534}" type="sibTrans" cxnId="{B9AD3147-D910-4E5C-8BF3-AFCC30DECB72}">
      <dgm:prSet/>
      <dgm:spPr/>
      <dgm:t>
        <a:bodyPr/>
        <a:lstStyle/>
        <a:p>
          <a:endParaRPr lang="ru-RU"/>
        </a:p>
      </dgm:t>
    </dgm:pt>
    <dgm:pt modelId="{56289C5C-3A48-413E-8F37-4559F81C7574}">
      <dgm:prSet phldrT="[Текст]"/>
      <dgm:spPr/>
      <dgm:t>
        <a:bodyPr/>
        <a:lstStyle/>
        <a:p>
          <a:r>
            <a:rPr lang="ru-RU" dirty="0" err="1" smtClean="0"/>
            <a:t>Здраво-охранение</a:t>
          </a:r>
          <a:endParaRPr lang="ru-RU" dirty="0"/>
        </a:p>
      </dgm:t>
    </dgm:pt>
    <dgm:pt modelId="{7DD2F1F3-FEBE-44EB-8D55-2024E40B24FD}" type="parTrans" cxnId="{B55F6CC3-4F26-4367-94FD-E4B77F63E3A4}">
      <dgm:prSet/>
      <dgm:spPr/>
      <dgm:t>
        <a:bodyPr/>
        <a:lstStyle/>
        <a:p>
          <a:endParaRPr lang="ru-RU"/>
        </a:p>
      </dgm:t>
    </dgm:pt>
    <dgm:pt modelId="{17915E85-1E66-4321-A8FF-74F3293B331A}" type="sibTrans" cxnId="{B55F6CC3-4F26-4367-94FD-E4B77F63E3A4}">
      <dgm:prSet/>
      <dgm:spPr/>
      <dgm:t>
        <a:bodyPr/>
        <a:lstStyle/>
        <a:p>
          <a:endParaRPr lang="ru-RU"/>
        </a:p>
      </dgm:t>
    </dgm:pt>
    <dgm:pt modelId="{6D405CE8-6569-4DB1-8823-F3A1ADD3A796}" type="pres">
      <dgm:prSet presAssocID="{4970961A-A9D8-4A6E-BC4D-5F00B30541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F457F-871C-4125-863D-80135005AE95}" type="pres">
      <dgm:prSet presAssocID="{4970961A-A9D8-4A6E-BC4D-5F00B3054166}" presName="diamond" presStyleLbl="bgShp" presStyleIdx="0" presStyleCnt="1"/>
      <dgm:spPr/>
    </dgm:pt>
    <dgm:pt modelId="{80064594-8831-4E33-A713-70D682BD6291}" type="pres">
      <dgm:prSet presAssocID="{4970961A-A9D8-4A6E-BC4D-5F00B305416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1275-4306-43FB-9F0D-28AB7010DE1B}" type="pres">
      <dgm:prSet presAssocID="{4970961A-A9D8-4A6E-BC4D-5F00B305416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50AB4-81F1-4B42-AD5F-170FDB649BC5}" type="pres">
      <dgm:prSet presAssocID="{4970961A-A9D8-4A6E-BC4D-5F00B305416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2DBB7-FD58-4C2A-91FC-01C47978FDDC}" type="pres">
      <dgm:prSet presAssocID="{4970961A-A9D8-4A6E-BC4D-5F00B305416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F0DC0-B691-411B-8814-6222F1724CC6}" type="presOf" srcId="{56289C5C-3A48-413E-8F37-4559F81C7574}" destId="{9752DBB7-FD58-4C2A-91FC-01C47978FDDC}" srcOrd="0" destOrd="0" presId="urn:microsoft.com/office/officeart/2005/8/layout/matrix3"/>
    <dgm:cxn modelId="{2E4BD752-A135-4010-B256-4767C29D1C14}" srcId="{4970961A-A9D8-4A6E-BC4D-5F00B3054166}" destId="{26B94077-96E5-4C4A-9606-79B9C9C8EA9D}" srcOrd="0" destOrd="0" parTransId="{3A79163B-0584-4FD9-A84F-142D6E38F63C}" sibTransId="{FE880C63-C969-4F9E-A154-DFD39093BF7A}"/>
    <dgm:cxn modelId="{3D86EFAA-4EEF-40E6-BFE8-FE711D1A1E79}" type="presOf" srcId="{C9007892-BFB9-4FEC-807D-53D8909BB52C}" destId="{377C1275-4306-43FB-9F0D-28AB7010DE1B}" srcOrd="0" destOrd="0" presId="urn:microsoft.com/office/officeart/2005/8/layout/matrix3"/>
    <dgm:cxn modelId="{CA98CD0A-675A-4C07-BAC8-5F6521869EDE}" srcId="{4970961A-A9D8-4A6E-BC4D-5F00B3054166}" destId="{C9007892-BFB9-4FEC-807D-53D8909BB52C}" srcOrd="1" destOrd="0" parTransId="{9D3FD8D1-2947-486E-91DD-1CD0C44F9A2C}" sibTransId="{75896DC2-0B13-46A0-9BBB-522D6D4FE81B}"/>
    <dgm:cxn modelId="{AFBB2CD2-F09D-4FB1-A6BE-2325AC1F240D}" type="presOf" srcId="{1B417AC0-21D5-4C03-BDFC-1D2E675B2DB2}" destId="{46550AB4-81F1-4B42-AD5F-170FDB649BC5}" srcOrd="0" destOrd="0" presId="urn:microsoft.com/office/officeart/2005/8/layout/matrix3"/>
    <dgm:cxn modelId="{25B6E9BB-C445-4182-8BB3-7F6B38007382}" type="presOf" srcId="{26B94077-96E5-4C4A-9606-79B9C9C8EA9D}" destId="{80064594-8831-4E33-A713-70D682BD6291}" srcOrd="0" destOrd="0" presId="urn:microsoft.com/office/officeart/2005/8/layout/matrix3"/>
    <dgm:cxn modelId="{B9AD3147-D910-4E5C-8BF3-AFCC30DECB72}" srcId="{4970961A-A9D8-4A6E-BC4D-5F00B3054166}" destId="{1B417AC0-21D5-4C03-BDFC-1D2E675B2DB2}" srcOrd="2" destOrd="0" parTransId="{B2F9F8C4-1E78-4E51-BC7C-65BABFCCA54D}" sibTransId="{8970ECDD-F51C-485E-AF52-AC17E21C1534}"/>
    <dgm:cxn modelId="{B55F6CC3-4F26-4367-94FD-E4B77F63E3A4}" srcId="{4970961A-A9D8-4A6E-BC4D-5F00B3054166}" destId="{56289C5C-3A48-413E-8F37-4559F81C7574}" srcOrd="3" destOrd="0" parTransId="{7DD2F1F3-FEBE-44EB-8D55-2024E40B24FD}" sibTransId="{17915E85-1E66-4321-A8FF-74F3293B331A}"/>
    <dgm:cxn modelId="{EC6A8CC9-8712-4A38-B762-6BC4B1F84852}" type="presOf" srcId="{4970961A-A9D8-4A6E-BC4D-5F00B3054166}" destId="{6D405CE8-6569-4DB1-8823-F3A1ADD3A796}" srcOrd="0" destOrd="0" presId="urn:microsoft.com/office/officeart/2005/8/layout/matrix3"/>
    <dgm:cxn modelId="{931154E9-8EFB-4B14-93F9-FD6F4ABC8FA2}" type="presParOf" srcId="{6D405CE8-6569-4DB1-8823-F3A1ADD3A796}" destId="{8F0F457F-871C-4125-863D-80135005AE95}" srcOrd="0" destOrd="0" presId="urn:microsoft.com/office/officeart/2005/8/layout/matrix3"/>
    <dgm:cxn modelId="{AB327B5E-410A-4A36-9EA6-DB39A1B6EABB}" type="presParOf" srcId="{6D405CE8-6569-4DB1-8823-F3A1ADD3A796}" destId="{80064594-8831-4E33-A713-70D682BD6291}" srcOrd="1" destOrd="0" presId="urn:microsoft.com/office/officeart/2005/8/layout/matrix3"/>
    <dgm:cxn modelId="{CE395D4C-6314-4509-B930-1E8A21CD81F7}" type="presParOf" srcId="{6D405CE8-6569-4DB1-8823-F3A1ADD3A796}" destId="{377C1275-4306-43FB-9F0D-28AB7010DE1B}" srcOrd="2" destOrd="0" presId="urn:microsoft.com/office/officeart/2005/8/layout/matrix3"/>
    <dgm:cxn modelId="{D47AFB04-F5F4-4E42-BE2D-82E58DD539FC}" type="presParOf" srcId="{6D405CE8-6569-4DB1-8823-F3A1ADD3A796}" destId="{46550AB4-81F1-4B42-AD5F-170FDB649BC5}" srcOrd="3" destOrd="0" presId="urn:microsoft.com/office/officeart/2005/8/layout/matrix3"/>
    <dgm:cxn modelId="{B07C56BC-D758-401F-8EC9-6184C093D9AE}" type="presParOf" srcId="{6D405CE8-6569-4DB1-8823-F3A1ADD3A796}" destId="{9752DBB7-FD58-4C2A-91FC-01C47978FD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92A2-0235-4ED9-98BD-B54A1A069B86}">
      <dsp:nvSpPr>
        <dsp:cNvPr id="0" name=""/>
        <dsp:cNvSpPr/>
      </dsp:nvSpPr>
      <dsp:spPr>
        <a:xfrm rot="5400000">
          <a:off x="378430" y="976376"/>
          <a:ext cx="615942" cy="701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4ED927-2FB2-4C70-BF84-06F613857EA5}">
      <dsp:nvSpPr>
        <dsp:cNvPr id="0" name=""/>
        <dsp:cNvSpPr/>
      </dsp:nvSpPr>
      <dsp:spPr>
        <a:xfrm>
          <a:off x="0" y="226105"/>
          <a:ext cx="1608954" cy="8551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апробирована в 2011 году, действует с 2012 </a:t>
          </a:r>
          <a:endParaRPr lang="ru-RU" sz="1400" b="1" kern="1200" dirty="0"/>
        </a:p>
      </dsp:txBody>
      <dsp:txXfrm>
        <a:off x="41753" y="267858"/>
        <a:ext cx="1525448" cy="771658"/>
      </dsp:txXfrm>
    </dsp:sp>
    <dsp:sp modelId="{E6E265F1-3EB8-4D4D-8BA0-8102FE3FFBC2}">
      <dsp:nvSpPr>
        <dsp:cNvPr id="0" name=""/>
        <dsp:cNvSpPr/>
      </dsp:nvSpPr>
      <dsp:spPr>
        <a:xfrm>
          <a:off x="2510561" y="32953"/>
          <a:ext cx="4899319" cy="123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Переведена в режим БД из таблиц </a:t>
          </a:r>
          <a:r>
            <a:rPr lang="en-US" sz="1400" kern="1200" dirty="0" smtClean="0"/>
            <a:t>Excel</a:t>
          </a:r>
          <a:r>
            <a:rPr lang="ru-RU" sz="1400" kern="1200" dirty="0" smtClean="0"/>
            <a:t> со сведениями о специалистах ППМС-сопровождения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приказ </a:t>
          </a:r>
          <a:r>
            <a:rPr lang="ru-RU" sz="1400" kern="1200" dirty="0" err="1" smtClean="0"/>
            <a:t>Минобрнауки</a:t>
          </a:r>
          <a:r>
            <a:rPr lang="ru-RU" sz="1400" kern="1200" dirty="0" smtClean="0"/>
            <a:t> НСО от 12.05.2012 года, утверждено Положение; два региональных оператора  - ОЦДК (содержание), НИМРО (техническое обеспечение)</a:t>
          </a:r>
          <a:endParaRPr lang="ru-RU" sz="1400" kern="1200" dirty="0"/>
        </a:p>
      </dsp:txBody>
      <dsp:txXfrm>
        <a:off x="2510561" y="32953"/>
        <a:ext cx="4899319" cy="1237282"/>
      </dsp:txXfrm>
    </dsp:sp>
    <dsp:sp modelId="{CC98256C-5567-400B-A184-DB09C689B6E6}">
      <dsp:nvSpPr>
        <dsp:cNvPr id="0" name=""/>
        <dsp:cNvSpPr/>
      </dsp:nvSpPr>
      <dsp:spPr>
        <a:xfrm rot="5400000">
          <a:off x="1814111" y="1970804"/>
          <a:ext cx="615942" cy="701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13089513"/>
                <a:satOff val="-703"/>
                <a:lumOff val="11364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089513"/>
                <a:satOff val="-703"/>
                <a:lumOff val="11364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089513"/>
                <a:satOff val="-703"/>
                <a:lumOff val="113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731FB2-9E58-4C45-8B0A-0DD255BC0ADC}">
      <dsp:nvSpPr>
        <dsp:cNvPr id="0" name=""/>
        <dsp:cNvSpPr/>
      </dsp:nvSpPr>
      <dsp:spPr>
        <a:xfrm>
          <a:off x="1032342" y="1200415"/>
          <a:ext cx="1608954" cy="8551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2013 включены операторы ОО и ДД </a:t>
          </a:r>
          <a:endParaRPr lang="ru-RU" sz="1400" b="1" kern="1200" dirty="0"/>
        </a:p>
      </dsp:txBody>
      <dsp:txXfrm>
        <a:off x="1074095" y="1242168"/>
        <a:ext cx="1525448" cy="771658"/>
      </dsp:txXfrm>
    </dsp:sp>
    <dsp:sp modelId="{3C14EFDA-A2B2-4C90-88C2-38B34B82712C}">
      <dsp:nvSpPr>
        <dsp:cNvPr id="0" name=""/>
        <dsp:cNvSpPr/>
      </dsp:nvSpPr>
      <dsp:spPr>
        <a:xfrm>
          <a:off x="3249698" y="1289474"/>
          <a:ext cx="5221536" cy="58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решение совещания муниципальных операторов, техническое задание НИМРО, режим апробации</a:t>
          </a:r>
          <a:endParaRPr lang="ru-RU" sz="1400" kern="1200" dirty="0"/>
        </a:p>
      </dsp:txBody>
      <dsp:txXfrm>
        <a:off x="3249698" y="1289474"/>
        <a:ext cx="5221536" cy="586612"/>
      </dsp:txXfrm>
    </dsp:sp>
    <dsp:sp modelId="{7FD7BC87-3069-44F5-9E5B-6D7388BD438D}">
      <dsp:nvSpPr>
        <dsp:cNvPr id="0" name=""/>
        <dsp:cNvSpPr/>
      </dsp:nvSpPr>
      <dsp:spPr>
        <a:xfrm>
          <a:off x="2592290" y="2088232"/>
          <a:ext cx="1891620" cy="8551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приведена в соответствие с ФЗ-273  в 2015 году </a:t>
          </a:r>
          <a:endParaRPr lang="ru-RU" sz="1400" b="1" kern="1200" dirty="0"/>
        </a:p>
      </dsp:txBody>
      <dsp:txXfrm>
        <a:off x="2634043" y="2129985"/>
        <a:ext cx="1808114" cy="771658"/>
      </dsp:txXfrm>
    </dsp:sp>
    <dsp:sp modelId="{B7FA5BFD-8ABC-48FA-9769-05D05518A525}">
      <dsp:nvSpPr>
        <dsp:cNvPr id="0" name=""/>
        <dsp:cNvSpPr/>
      </dsp:nvSpPr>
      <dsp:spPr>
        <a:xfrm>
          <a:off x="4482308" y="2158467"/>
          <a:ext cx="3862562" cy="74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приказ </a:t>
          </a:r>
          <a:r>
            <a:rPr lang="ru-RU" sz="1400" kern="1200" dirty="0" err="1" smtClean="0"/>
            <a:t>Минобрнауки</a:t>
          </a:r>
          <a:r>
            <a:rPr lang="ru-RU" sz="1400" kern="1200" dirty="0" smtClean="0"/>
            <a:t> НСО от 01.04.2015 года, обновлено Положение; один региональный оператор – Областной центр диагностики и консультирования</a:t>
          </a:r>
          <a:endParaRPr lang="ru-RU" sz="1400" kern="1200" dirty="0"/>
        </a:p>
      </dsp:txBody>
      <dsp:txXfrm>
        <a:off x="4482308" y="2158467"/>
        <a:ext cx="3862562" cy="741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457F-871C-4125-863D-80135005AE95}">
      <dsp:nvSpPr>
        <dsp:cNvPr id="0" name=""/>
        <dsp:cNvSpPr/>
      </dsp:nvSpPr>
      <dsp:spPr>
        <a:xfrm>
          <a:off x="79372" y="0"/>
          <a:ext cx="2103438" cy="21034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064594-8831-4E33-A713-70D682BD6291}">
      <dsp:nvSpPr>
        <dsp:cNvPr id="0" name=""/>
        <dsp:cNvSpPr/>
      </dsp:nvSpPr>
      <dsp:spPr>
        <a:xfrm>
          <a:off x="279198" y="199826"/>
          <a:ext cx="820340" cy="820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Образование</a:t>
          </a:r>
          <a:endParaRPr lang="ru-RU" sz="900" kern="1200" dirty="0"/>
        </a:p>
      </dsp:txBody>
      <dsp:txXfrm>
        <a:off x="319244" y="239872"/>
        <a:ext cx="740248" cy="740248"/>
      </dsp:txXfrm>
    </dsp:sp>
    <dsp:sp modelId="{377C1275-4306-43FB-9F0D-28AB7010DE1B}">
      <dsp:nvSpPr>
        <dsp:cNvPr id="0" name=""/>
        <dsp:cNvSpPr/>
      </dsp:nvSpPr>
      <dsp:spPr>
        <a:xfrm>
          <a:off x="1162642" y="199826"/>
          <a:ext cx="820340" cy="820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Соцзащита</a:t>
          </a:r>
          <a:endParaRPr lang="ru-RU" sz="900" kern="1200" dirty="0"/>
        </a:p>
      </dsp:txBody>
      <dsp:txXfrm>
        <a:off x="1202688" y="239872"/>
        <a:ext cx="740248" cy="740248"/>
      </dsp:txXfrm>
    </dsp:sp>
    <dsp:sp modelId="{46550AB4-81F1-4B42-AD5F-170FDB649BC5}">
      <dsp:nvSpPr>
        <dsp:cNvPr id="0" name=""/>
        <dsp:cNvSpPr/>
      </dsp:nvSpPr>
      <dsp:spPr>
        <a:xfrm>
          <a:off x="279198" y="1083270"/>
          <a:ext cx="820340" cy="820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Физкультура и спорт</a:t>
          </a:r>
          <a:endParaRPr lang="ru-RU" sz="900" kern="1200" dirty="0"/>
        </a:p>
      </dsp:txBody>
      <dsp:txXfrm>
        <a:off x="319244" y="1123316"/>
        <a:ext cx="740248" cy="740248"/>
      </dsp:txXfrm>
    </dsp:sp>
    <dsp:sp modelId="{9752DBB7-FD58-4C2A-91FC-01C47978FDDC}">
      <dsp:nvSpPr>
        <dsp:cNvPr id="0" name=""/>
        <dsp:cNvSpPr/>
      </dsp:nvSpPr>
      <dsp:spPr>
        <a:xfrm>
          <a:off x="1162642" y="1083270"/>
          <a:ext cx="820340" cy="820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Здраво-охранение</a:t>
          </a:r>
          <a:endParaRPr lang="ru-RU" sz="900" kern="1200" dirty="0"/>
        </a:p>
      </dsp:txBody>
      <dsp:txXfrm>
        <a:off x="1202688" y="1123316"/>
        <a:ext cx="740248" cy="74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ABBD-9D7C-4C9E-9F3D-0905952593B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8F79-2CF9-4950-AF50-956592DB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image" Target="../media/image15.jpeg"/><Relationship Id="rId5" Type="http://schemas.openxmlformats.org/officeDocument/2006/relationships/slide" Target="slide16.xml"/><Relationship Id="rId10" Type="http://schemas.openxmlformats.org/officeDocument/2006/relationships/image" Target="../media/image14.png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image" Target="../media/image14.png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12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slide" Target="slide17.xml"/><Relationship Id="rId5" Type="http://schemas.openxmlformats.org/officeDocument/2006/relationships/image" Target="../media/image2.jpeg"/><Relationship Id="rId1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image" Target="../media/image12.jpeg"/><Relationship Id="rId9" Type="http://schemas.openxmlformats.org/officeDocument/2006/relationships/slide" Target="slide14.xml"/><Relationship Id="rId1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image" Target="../media/image3.jpeg"/><Relationship Id="rId4" Type="http://schemas.openxmlformats.org/officeDocument/2006/relationships/slide" Target="slide14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hyperlink" Target="http://lk.concord.websib.ru/index.php?action=viewcard&amp;id=6899" TargetMode="Externa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k.concord.websib.ru/index.php?action=viewcardou&amp;id=928001" TargetMode="External"/><Relationship Id="rId2" Type="http://schemas.openxmlformats.org/officeDocument/2006/relationships/hyperlink" Target="&#1050;&#1072;&#1088;&#1090;&#1072;%20&#1054;&#1054;%20&#1085;&#1072;%202.02.xlsx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0.xml"/><Relationship Id="rId3" Type="http://schemas.openxmlformats.org/officeDocument/2006/relationships/diagramLayout" Target="../diagrams/layout1.xml"/><Relationship Id="rId7" Type="http://schemas.openxmlformats.org/officeDocument/2006/relationships/hyperlink" Target="http://www.concord.websib.ru/" TargetMode="External"/><Relationship Id="rId12" Type="http://schemas.openxmlformats.org/officeDocument/2006/relationships/slide" Target="slide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slide" Target="slide16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jpeg"/><Relationship Id="rId10" Type="http://schemas.openxmlformats.org/officeDocument/2006/relationships/slide" Target="slide14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3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hyperlink" Target="http://lk.concord.websib.ru/index.php?action=reports&amp;way=svod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image" Target="../media/image21.png"/><Relationship Id="rId5" Type="http://schemas.openxmlformats.org/officeDocument/2006/relationships/slide" Target="slide16.xml"/><Relationship Id="rId10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1.xml"/><Relationship Id="rId1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12" Type="http://schemas.openxmlformats.org/officeDocument/2006/relationships/slide" Target="slide20.xml"/><Relationship Id="rId17" Type="http://schemas.openxmlformats.org/officeDocument/2006/relationships/slide" Target="slide12.xml"/><Relationship Id="rId2" Type="http://schemas.openxmlformats.org/officeDocument/2006/relationships/slide" Target="slide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hyperlink" Target="http://www.consultant.ru/document/cons_doc_LAW_190309/61bc97aff88c20b1f3035c743523629b7010927f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image" Target="../media/image3.jpeg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diagramQuickStyle" Target="../diagrams/quickStyle2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diagramLayout" Target="../diagrams/layout2.xml"/><Relationship Id="rId2" Type="http://schemas.openxmlformats.org/officeDocument/2006/relationships/slide" Target="slide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diagramData" Target="../diagrams/data2.xml"/><Relationship Id="rId5" Type="http://schemas.openxmlformats.org/officeDocument/2006/relationships/slide" Target="slide16.xml"/><Relationship Id="rId15" Type="http://schemas.microsoft.com/office/2007/relationships/diagramDrawing" Target="../diagrams/drawing2.xml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3.jpeg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ipp_ocdk@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870" y="590162"/>
            <a:ext cx="6325841" cy="23347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Единая база учёта </a:t>
            </a:r>
            <a:br>
              <a:rPr lang="ru-RU" sz="3600" dirty="0" smtClean="0"/>
            </a:br>
            <a:r>
              <a:rPr lang="ru-RU" sz="3600" dirty="0" smtClean="0"/>
              <a:t>детей с ОВЗ и детей-инвалидов Новосибирской области </a:t>
            </a:r>
            <a:br>
              <a:rPr lang="ru-RU" sz="3600" dirty="0" smtClean="0"/>
            </a:br>
            <a:r>
              <a:rPr lang="ru-RU" sz="3600" dirty="0" smtClean="0"/>
              <a:t>2016 год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05153" y="45811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БД ОВЗ НСО - Региональный оператор ГБУ НСО «ОЦДК»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Кулевцова</a:t>
            </a:r>
            <a:r>
              <a:rPr lang="ru-RU" i="1" dirty="0" smtClean="0"/>
              <a:t> Т.И.</a:t>
            </a:r>
            <a:endParaRPr lang="ru-RU" i="1" dirty="0"/>
          </a:p>
        </p:txBody>
      </p:sp>
      <p:pic>
        <p:nvPicPr>
          <p:cNvPr id="1026" name="Picture 2" descr="http://www.minobr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9" y="260648"/>
            <a:ext cx="818307" cy="10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ОЦСППО\ОЦДиК-общее\логотип испр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6555" y="3465004"/>
            <a:ext cx="117214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1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0" y="0"/>
            <a:ext cx="13724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64729" y="392791"/>
            <a:ext cx="6858048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Ребёнок  дошкольного возраста не посещает детский сад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64353" y="1106983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7239" y="111923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зачисление в детский </a:t>
            </a:r>
            <a:r>
              <a:rPr lang="ru-RU" dirty="0" smtClean="0"/>
              <a:t>сад – группы полного или кратковременного пребывания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64353" y="1834314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17239" y="1846565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прикрепление к консультационным пунктам при ДОО, ППМС-центрах, ТПМПК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64353" y="2492896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3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7239" y="2505147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семейного образования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64353" y="3125944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4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7239" y="3043195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договор с родителями о самостоятельном исполнении ИПРА (отчётность!)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464353" y="3921656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5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7239" y="3838907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прикрепление к </a:t>
            </a:r>
            <a:r>
              <a:rPr lang="ru-RU" dirty="0" err="1" smtClean="0"/>
              <a:t>ППМС-центру</a:t>
            </a:r>
            <a:r>
              <a:rPr lang="ru-RU" dirty="0" smtClean="0"/>
              <a:t> для обеспечения </a:t>
            </a:r>
            <a:r>
              <a:rPr lang="ru-RU" dirty="0" err="1" smtClean="0"/>
              <a:t>ППМС-сопровождения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984762" y="5521724"/>
            <a:ext cx="5091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Исполнитель должен быть!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4353" y="4707474"/>
            <a:ext cx="1289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6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7239" y="4624725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межведомственное взаимодействие (соглашение с КЦСЗОН об исполнении ИПРА в части образования)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1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1471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Оператор ОО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" descr="http://www.eduportal44.ru/Vohma/voh-ds2/SiteAssets/SitePages/%D0%A1%D1%82%D0%B0%D1%80%D1%88%D0%B8%D0%B9%20%D0%B2%D0%BE%D1%81%D0%BF%D0%B8%D1%82%D0%B0%D1%82%D0%B5%D0%BB%D1%8C/adb9f7a0f896613de5f95a6bf98c767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16" y="428604"/>
            <a:ext cx="1285884" cy="1852963"/>
          </a:xfrm>
          <a:prstGeom prst="rect">
            <a:avLst/>
          </a:prstGeom>
          <a:noFill/>
        </p:spPr>
      </p:pic>
      <p:pic>
        <p:nvPicPr>
          <p:cNvPr id="14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1345423"/>
            <a:ext cx="605073" cy="57150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500166" y="1142984"/>
            <a:ext cx="578647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Ставит отметку в карте ребёнка «Информация принята»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2"/>
          <a:srcRect l="7038" t="50513" r="50733" b="8797"/>
          <a:stretch>
            <a:fillRect/>
          </a:stretch>
        </p:blipFill>
        <p:spPr bwMode="auto">
          <a:xfrm>
            <a:off x="214282" y="1857363"/>
            <a:ext cx="5500726" cy="42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олилиния 16"/>
          <p:cNvSpPr/>
          <p:nvPr/>
        </p:nvSpPr>
        <p:spPr>
          <a:xfrm>
            <a:off x="368047" y="2951555"/>
            <a:ext cx="795735" cy="310632"/>
          </a:xfrm>
          <a:custGeom>
            <a:avLst/>
            <a:gdLst>
              <a:gd name="connsiteX0" fmla="*/ 581979 w 795735"/>
              <a:gd name="connsiteY0" fmla="*/ 29151 h 456663"/>
              <a:gd name="connsiteX1" fmla="*/ 201969 w 795735"/>
              <a:gd name="connsiteY1" fmla="*/ 29151 h 456663"/>
              <a:gd name="connsiteX2" fmla="*/ 166343 w 795735"/>
              <a:gd name="connsiteY2" fmla="*/ 41027 h 456663"/>
              <a:gd name="connsiteX3" fmla="*/ 118841 w 795735"/>
              <a:gd name="connsiteY3" fmla="*/ 52902 h 456663"/>
              <a:gd name="connsiteX4" fmla="*/ 83215 w 795735"/>
              <a:gd name="connsiteY4" fmla="*/ 76652 h 456663"/>
              <a:gd name="connsiteX5" fmla="*/ 59465 w 795735"/>
              <a:gd name="connsiteY5" fmla="*/ 159780 h 456663"/>
              <a:gd name="connsiteX6" fmla="*/ 106966 w 795735"/>
              <a:gd name="connsiteY6" fmla="*/ 444788 h 456663"/>
              <a:gd name="connsiteX7" fmla="*/ 154467 w 795735"/>
              <a:gd name="connsiteY7" fmla="*/ 456663 h 456663"/>
              <a:gd name="connsiteX8" fmla="*/ 534478 w 795735"/>
              <a:gd name="connsiteY8" fmla="*/ 444788 h 456663"/>
              <a:gd name="connsiteX9" fmla="*/ 605730 w 795735"/>
              <a:gd name="connsiteY9" fmla="*/ 432912 h 456663"/>
              <a:gd name="connsiteX10" fmla="*/ 676982 w 795735"/>
              <a:gd name="connsiteY10" fmla="*/ 409162 h 456663"/>
              <a:gd name="connsiteX11" fmla="*/ 712608 w 795735"/>
              <a:gd name="connsiteY11" fmla="*/ 385411 h 456663"/>
              <a:gd name="connsiteX12" fmla="*/ 748234 w 795735"/>
              <a:gd name="connsiteY12" fmla="*/ 349785 h 456663"/>
              <a:gd name="connsiteX13" fmla="*/ 783859 w 795735"/>
              <a:gd name="connsiteY13" fmla="*/ 337910 h 456663"/>
              <a:gd name="connsiteX14" fmla="*/ 795735 w 795735"/>
              <a:gd name="connsiteY14" fmla="*/ 254782 h 456663"/>
              <a:gd name="connsiteX15" fmla="*/ 783859 w 795735"/>
              <a:gd name="connsiteY15" fmla="*/ 64777 h 456663"/>
              <a:gd name="connsiteX16" fmla="*/ 760109 w 795735"/>
              <a:gd name="connsiteY16" fmla="*/ 29151 h 456663"/>
              <a:gd name="connsiteX17" fmla="*/ 700732 w 795735"/>
              <a:gd name="connsiteY17" fmla="*/ 5401 h 456663"/>
              <a:gd name="connsiteX18" fmla="*/ 581979 w 795735"/>
              <a:gd name="connsiteY18" fmla="*/ 29151 h 45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5735" h="456663">
                <a:moveTo>
                  <a:pt x="581979" y="29151"/>
                </a:moveTo>
                <a:cubicBezTo>
                  <a:pt x="498852" y="33109"/>
                  <a:pt x="518843" y="8707"/>
                  <a:pt x="201969" y="29151"/>
                </a:cubicBezTo>
                <a:cubicBezTo>
                  <a:pt x="189477" y="29957"/>
                  <a:pt x="178379" y="37588"/>
                  <a:pt x="166343" y="41027"/>
                </a:cubicBezTo>
                <a:cubicBezTo>
                  <a:pt x="150650" y="45511"/>
                  <a:pt x="134675" y="48944"/>
                  <a:pt x="118841" y="52902"/>
                </a:cubicBezTo>
                <a:cubicBezTo>
                  <a:pt x="106966" y="60819"/>
                  <a:pt x="92131" y="65507"/>
                  <a:pt x="83215" y="76652"/>
                </a:cubicBezTo>
                <a:cubicBezTo>
                  <a:pt x="77020" y="84396"/>
                  <a:pt x="60241" y="156677"/>
                  <a:pt x="59465" y="159780"/>
                </a:cubicBezTo>
                <a:cubicBezTo>
                  <a:pt x="64696" y="274870"/>
                  <a:pt x="0" y="398945"/>
                  <a:pt x="106966" y="444788"/>
                </a:cubicBezTo>
                <a:cubicBezTo>
                  <a:pt x="121967" y="451217"/>
                  <a:pt x="138633" y="452705"/>
                  <a:pt x="154467" y="456663"/>
                </a:cubicBezTo>
                <a:cubicBezTo>
                  <a:pt x="281137" y="452705"/>
                  <a:pt x="407921" y="451449"/>
                  <a:pt x="534478" y="444788"/>
                </a:cubicBezTo>
                <a:cubicBezTo>
                  <a:pt x="558523" y="443522"/>
                  <a:pt x="582371" y="438752"/>
                  <a:pt x="605730" y="432912"/>
                </a:cubicBezTo>
                <a:cubicBezTo>
                  <a:pt x="630018" y="426840"/>
                  <a:pt x="676982" y="409162"/>
                  <a:pt x="676982" y="409162"/>
                </a:cubicBezTo>
                <a:cubicBezTo>
                  <a:pt x="688857" y="401245"/>
                  <a:pt x="701644" y="394548"/>
                  <a:pt x="712608" y="385411"/>
                </a:cubicBezTo>
                <a:cubicBezTo>
                  <a:pt x="725510" y="374660"/>
                  <a:pt x="734260" y="359101"/>
                  <a:pt x="748234" y="349785"/>
                </a:cubicBezTo>
                <a:cubicBezTo>
                  <a:pt x="758649" y="342842"/>
                  <a:pt x="771984" y="341868"/>
                  <a:pt x="783859" y="337910"/>
                </a:cubicBezTo>
                <a:cubicBezTo>
                  <a:pt x="787818" y="310201"/>
                  <a:pt x="795735" y="282773"/>
                  <a:pt x="795735" y="254782"/>
                </a:cubicBezTo>
                <a:cubicBezTo>
                  <a:pt x="795735" y="191323"/>
                  <a:pt x="793756" y="127459"/>
                  <a:pt x="783859" y="64777"/>
                </a:cubicBezTo>
                <a:cubicBezTo>
                  <a:pt x="781633" y="50679"/>
                  <a:pt x="771723" y="37447"/>
                  <a:pt x="760109" y="29151"/>
                </a:cubicBezTo>
                <a:cubicBezTo>
                  <a:pt x="742763" y="16761"/>
                  <a:pt x="721884" y="8045"/>
                  <a:pt x="700732" y="5401"/>
                </a:cubicBezTo>
                <a:cubicBezTo>
                  <a:pt x="657526" y="0"/>
                  <a:pt x="665106" y="25193"/>
                  <a:pt x="581979" y="29151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00232" y="1928802"/>
            <a:ext cx="578647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Появляются текущая дата и поле для заполнения реквизитов приказа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1428728" y="2428868"/>
            <a:ext cx="2643206" cy="1000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536149" y="2536025"/>
            <a:ext cx="1214446" cy="1000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000760" y="2571744"/>
            <a:ext cx="2928958" cy="476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обеспечивает исполнение ИПРА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7286644" y="3143248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31" name="Загнутый угол 30"/>
          <p:cNvSpPr/>
          <p:nvPr/>
        </p:nvSpPr>
        <p:spPr>
          <a:xfrm rot="20776892">
            <a:off x="6765989" y="3522818"/>
            <a:ext cx="928694" cy="1143008"/>
          </a:xfrm>
          <a:prstGeom prst="foldedCorner">
            <a:avLst/>
          </a:prstGeom>
          <a:solidFill>
            <a:schemeClr val="bg1">
              <a:lumMod val="9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Приказ №__ от ______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29322" y="4881698"/>
            <a:ext cx="2928958" cy="5475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вносит реквизиты приказа в карту ребёнка</a:t>
            </a:r>
          </a:p>
        </p:txBody>
      </p:sp>
      <p:cxnSp>
        <p:nvCxnSpPr>
          <p:cNvPr id="34" name="Прямая со стрелкой 33"/>
          <p:cNvCxnSpPr>
            <a:stCxn id="32" idx="1"/>
          </p:cNvCxnSpPr>
          <p:nvPr/>
        </p:nvCxnSpPr>
        <p:spPr>
          <a:xfrm rot="10800000">
            <a:off x="4714876" y="3857629"/>
            <a:ext cx="1214446" cy="12978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4286248" y="4214818"/>
            <a:ext cx="1571636" cy="10001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00562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Срок 10 дней!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17117" y="73773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Срок 3 дня от даты размещения ИПРА!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1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0033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2" descr="http://www.eduportal44.ru/Vohma/voh-ds2/SiteAssets/SitePages/%D0%A1%D1%82%D0%B0%D1%80%D1%88%D0%B8%D0%B9%20%D0%B2%D0%BE%D1%81%D0%BF%D0%B8%D1%82%D0%B0%D1%82%D0%B5%D0%BB%D1%8C/adb9f7a0f896613de5f95a6bf98c767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214290"/>
            <a:ext cx="1142976" cy="1647032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785786" y="928670"/>
            <a:ext cx="6858048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Основание: размещение таблицы ИПРА в БД ОВЗ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1428736"/>
            <a:ext cx="12670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содержит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20" y="1857364"/>
            <a:ext cx="3786214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1. Утверждение плана реализации ИПРА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20" y="2357430"/>
            <a:ext cx="3786214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2. Назначение сопровождающего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2857496"/>
            <a:ext cx="3786214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3. Сроки предоставления отчётности по ИПРА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3357562"/>
            <a:ext cx="3786214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4. Контроль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000231" y="2428868"/>
          <a:ext cx="6786611" cy="3708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3404"/>
                <a:gridCol w="1071570"/>
                <a:gridCol w="642942"/>
                <a:gridCol w="928695"/>
              </a:tblGrid>
              <a:tr h="494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мероприятия</a:t>
                      </a:r>
                    </a:p>
                  </a:txBody>
                  <a:tcPr marL="33867" marR="33867" marT="16933" marB="16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Исполнитель</a:t>
                      </a:r>
                      <a:endParaRPr lang="ru-RU" sz="1400" b="1" dirty="0"/>
                    </a:p>
                  </a:txBody>
                  <a:tcPr marL="33867" marR="33867" marT="16933" marB="16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Дата</a:t>
                      </a:r>
                      <a:endParaRPr lang="ru-RU" sz="1400" b="1" dirty="0"/>
                    </a:p>
                  </a:txBody>
                  <a:tcPr marL="33867" marR="33867" marT="16933" marB="16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Результат</a:t>
                      </a:r>
                      <a:endParaRPr lang="ru-RU" sz="1400" b="1" dirty="0"/>
                    </a:p>
                  </a:txBody>
                  <a:tcPr marL="33867" marR="33867" marT="16933" marB="16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Условия по организации обучения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Общеобразовательная программа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Адаптированная основная образовательная программа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Специальные педагогические условия для получения образования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Психолого-педагогическая помощь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Психолого-педагогическое консультирование инвалида и его семьи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Педагогическая коррекция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Психолого-педагогическое сопровождение учебного процесса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dirty="0" smtClean="0"/>
                        <a:t>Профессиональная ориентация</a:t>
                      </a:r>
                      <a:endParaRPr lang="ru-RU" sz="1400" b="1" i="1" dirty="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dirty="0"/>
                    </a:p>
                  </a:txBody>
                  <a:tcPr marL="33867" marR="33867" marT="16933" marB="169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286248" y="1928802"/>
            <a:ext cx="26440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на основе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ИПРА: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5988885" y="2928934"/>
            <a:ext cx="357190" cy="3143272"/>
          </a:xfrm>
          <a:prstGeom prst="rightBrace">
            <a:avLst>
              <a:gd name="adj1" fmla="val 12137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51075" y="404838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Детализация каждого пункта в соответствии с рекомендациями ПМПК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33" grpId="0" animBg="1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543296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Порядок отчёта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3905496" y="357166"/>
            <a:ext cx="3714776" cy="64294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 исполнителя</a:t>
            </a:r>
          </a:p>
        </p:txBody>
      </p:sp>
      <p:pic>
        <p:nvPicPr>
          <p:cNvPr id="4" name="Picture 2" descr="http://www.eduportal44.ru/Vohma/voh-ds2/SiteAssets/SitePages/%D0%A1%D1%82%D0%B0%D1%80%D1%88%D0%B8%D0%B9%20%D0%B2%D0%BE%D1%81%D0%BF%D0%B8%D1%82%D0%B0%D1%82%D0%B5%D0%BB%D1%8C/adb9f7a0f896613de5f95a6bf98c76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214290"/>
            <a:ext cx="1000132" cy="14411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14298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Срок – не позднее 1,5 </a:t>
            </a:r>
            <a:r>
              <a:rPr lang="ru-RU" b="1" dirty="0" err="1" smtClean="0">
                <a:solidFill>
                  <a:srgbClr val="C00000"/>
                </a:solidFill>
              </a:rPr>
              <a:t>мес</a:t>
            </a:r>
            <a:r>
              <a:rPr lang="ru-RU" b="1" dirty="0" smtClean="0">
                <a:solidFill>
                  <a:srgbClr val="C00000"/>
                </a:solidFill>
              </a:rPr>
              <a:t> до даты окончания ИПРА!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2" y="1452674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ИПРА рассчитана на несколько лет, то ежегодно в конце учебного года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533" t="47156" r="1923" b="38477"/>
          <a:stretch>
            <a:fillRect/>
          </a:stretch>
        </p:blipFill>
        <p:spPr bwMode="auto">
          <a:xfrm>
            <a:off x="142844" y="1714676"/>
            <a:ext cx="9001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лилиния 7"/>
          <p:cNvSpPr/>
          <p:nvPr/>
        </p:nvSpPr>
        <p:spPr>
          <a:xfrm>
            <a:off x="3143241" y="2445575"/>
            <a:ext cx="714380" cy="333715"/>
          </a:xfrm>
          <a:custGeom>
            <a:avLst/>
            <a:gdLst>
              <a:gd name="connsiteX0" fmla="*/ 914455 w 920393"/>
              <a:gd name="connsiteY0" fmla="*/ 59376 h 333715"/>
              <a:gd name="connsiteX1" fmla="*/ 855078 w 920393"/>
              <a:gd name="connsiteY1" fmla="*/ 47501 h 333715"/>
              <a:gd name="connsiteX2" fmla="*/ 771951 w 920393"/>
              <a:gd name="connsiteY2" fmla="*/ 11875 h 333715"/>
              <a:gd name="connsiteX3" fmla="*/ 712574 w 920393"/>
              <a:gd name="connsiteY3" fmla="*/ 0 h 333715"/>
              <a:gd name="connsiteX4" fmla="*/ 166310 w 920393"/>
              <a:gd name="connsiteY4" fmla="*/ 11875 h 333715"/>
              <a:gd name="connsiteX5" fmla="*/ 130684 w 920393"/>
              <a:gd name="connsiteY5" fmla="*/ 23750 h 333715"/>
              <a:gd name="connsiteX6" fmla="*/ 47556 w 920393"/>
              <a:gd name="connsiteY6" fmla="*/ 47501 h 333715"/>
              <a:gd name="connsiteX7" fmla="*/ 23806 w 920393"/>
              <a:gd name="connsiteY7" fmla="*/ 83127 h 333715"/>
              <a:gd name="connsiteX8" fmla="*/ 23806 w 920393"/>
              <a:gd name="connsiteY8" fmla="*/ 237506 h 333715"/>
              <a:gd name="connsiteX9" fmla="*/ 59432 w 920393"/>
              <a:gd name="connsiteY9" fmla="*/ 273132 h 333715"/>
              <a:gd name="connsiteX10" fmla="*/ 106933 w 920393"/>
              <a:gd name="connsiteY10" fmla="*/ 296883 h 333715"/>
              <a:gd name="connsiteX11" fmla="*/ 178185 w 920393"/>
              <a:gd name="connsiteY11" fmla="*/ 332509 h 333715"/>
              <a:gd name="connsiteX12" fmla="*/ 760076 w 920393"/>
              <a:gd name="connsiteY12" fmla="*/ 320633 h 333715"/>
              <a:gd name="connsiteX13" fmla="*/ 807577 w 920393"/>
              <a:gd name="connsiteY13" fmla="*/ 308758 h 333715"/>
              <a:gd name="connsiteX14" fmla="*/ 843203 w 920393"/>
              <a:gd name="connsiteY14" fmla="*/ 285007 h 333715"/>
              <a:gd name="connsiteX15" fmla="*/ 890704 w 920393"/>
              <a:gd name="connsiteY15" fmla="*/ 261257 h 333715"/>
              <a:gd name="connsiteX16" fmla="*/ 890704 w 920393"/>
              <a:gd name="connsiteY16" fmla="*/ 106878 h 333715"/>
              <a:gd name="connsiteX17" fmla="*/ 914455 w 920393"/>
              <a:gd name="connsiteY17" fmla="*/ 59376 h 3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0393" h="333715">
                <a:moveTo>
                  <a:pt x="914455" y="59376"/>
                </a:moveTo>
                <a:cubicBezTo>
                  <a:pt x="908517" y="49480"/>
                  <a:pt x="874660" y="52396"/>
                  <a:pt x="855078" y="47501"/>
                </a:cubicBezTo>
                <a:cubicBezTo>
                  <a:pt x="772065" y="26748"/>
                  <a:pt x="873913" y="45862"/>
                  <a:pt x="771951" y="11875"/>
                </a:cubicBezTo>
                <a:cubicBezTo>
                  <a:pt x="752803" y="5492"/>
                  <a:pt x="732366" y="3958"/>
                  <a:pt x="712574" y="0"/>
                </a:cubicBezTo>
                <a:lnTo>
                  <a:pt x="166310" y="11875"/>
                </a:lnTo>
                <a:cubicBezTo>
                  <a:pt x="153803" y="12385"/>
                  <a:pt x="142720" y="20311"/>
                  <a:pt x="130684" y="23750"/>
                </a:cubicBezTo>
                <a:cubicBezTo>
                  <a:pt x="26304" y="53573"/>
                  <a:pt x="132974" y="19029"/>
                  <a:pt x="47556" y="47501"/>
                </a:cubicBezTo>
                <a:cubicBezTo>
                  <a:pt x="39639" y="59376"/>
                  <a:pt x="30189" y="70362"/>
                  <a:pt x="23806" y="83127"/>
                </a:cubicBezTo>
                <a:cubicBezTo>
                  <a:pt x="0" y="130740"/>
                  <a:pt x="8617" y="188143"/>
                  <a:pt x="23806" y="237506"/>
                </a:cubicBezTo>
                <a:cubicBezTo>
                  <a:pt x="28745" y="253558"/>
                  <a:pt x="45766" y="263370"/>
                  <a:pt x="59432" y="273132"/>
                </a:cubicBezTo>
                <a:cubicBezTo>
                  <a:pt x="73837" y="283422"/>
                  <a:pt x="91563" y="288100"/>
                  <a:pt x="106933" y="296883"/>
                </a:cubicBezTo>
                <a:cubicBezTo>
                  <a:pt x="171389" y="333715"/>
                  <a:pt x="112868" y="310735"/>
                  <a:pt x="178185" y="332509"/>
                </a:cubicBezTo>
                <a:lnTo>
                  <a:pt x="760076" y="320633"/>
                </a:lnTo>
                <a:cubicBezTo>
                  <a:pt x="776385" y="320018"/>
                  <a:pt x="792576" y="315187"/>
                  <a:pt x="807577" y="308758"/>
                </a:cubicBezTo>
                <a:cubicBezTo>
                  <a:pt x="820695" y="303136"/>
                  <a:pt x="830811" y="292088"/>
                  <a:pt x="843203" y="285007"/>
                </a:cubicBezTo>
                <a:cubicBezTo>
                  <a:pt x="858573" y="276224"/>
                  <a:pt x="874870" y="269174"/>
                  <a:pt x="890704" y="261257"/>
                </a:cubicBezTo>
                <a:cubicBezTo>
                  <a:pt x="913640" y="192454"/>
                  <a:pt x="908659" y="223586"/>
                  <a:pt x="890704" y="106878"/>
                </a:cubicBezTo>
                <a:cubicBezTo>
                  <a:pt x="888801" y="94506"/>
                  <a:pt x="920393" y="69272"/>
                  <a:pt x="914455" y="59376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071934" y="2429056"/>
            <a:ext cx="714380" cy="333715"/>
          </a:xfrm>
          <a:custGeom>
            <a:avLst/>
            <a:gdLst>
              <a:gd name="connsiteX0" fmla="*/ 914455 w 920393"/>
              <a:gd name="connsiteY0" fmla="*/ 59376 h 333715"/>
              <a:gd name="connsiteX1" fmla="*/ 855078 w 920393"/>
              <a:gd name="connsiteY1" fmla="*/ 47501 h 333715"/>
              <a:gd name="connsiteX2" fmla="*/ 771951 w 920393"/>
              <a:gd name="connsiteY2" fmla="*/ 11875 h 333715"/>
              <a:gd name="connsiteX3" fmla="*/ 712574 w 920393"/>
              <a:gd name="connsiteY3" fmla="*/ 0 h 333715"/>
              <a:gd name="connsiteX4" fmla="*/ 166310 w 920393"/>
              <a:gd name="connsiteY4" fmla="*/ 11875 h 333715"/>
              <a:gd name="connsiteX5" fmla="*/ 130684 w 920393"/>
              <a:gd name="connsiteY5" fmla="*/ 23750 h 333715"/>
              <a:gd name="connsiteX6" fmla="*/ 47556 w 920393"/>
              <a:gd name="connsiteY6" fmla="*/ 47501 h 333715"/>
              <a:gd name="connsiteX7" fmla="*/ 23806 w 920393"/>
              <a:gd name="connsiteY7" fmla="*/ 83127 h 333715"/>
              <a:gd name="connsiteX8" fmla="*/ 23806 w 920393"/>
              <a:gd name="connsiteY8" fmla="*/ 237506 h 333715"/>
              <a:gd name="connsiteX9" fmla="*/ 59432 w 920393"/>
              <a:gd name="connsiteY9" fmla="*/ 273132 h 333715"/>
              <a:gd name="connsiteX10" fmla="*/ 106933 w 920393"/>
              <a:gd name="connsiteY10" fmla="*/ 296883 h 333715"/>
              <a:gd name="connsiteX11" fmla="*/ 178185 w 920393"/>
              <a:gd name="connsiteY11" fmla="*/ 332509 h 333715"/>
              <a:gd name="connsiteX12" fmla="*/ 760076 w 920393"/>
              <a:gd name="connsiteY12" fmla="*/ 320633 h 333715"/>
              <a:gd name="connsiteX13" fmla="*/ 807577 w 920393"/>
              <a:gd name="connsiteY13" fmla="*/ 308758 h 333715"/>
              <a:gd name="connsiteX14" fmla="*/ 843203 w 920393"/>
              <a:gd name="connsiteY14" fmla="*/ 285007 h 333715"/>
              <a:gd name="connsiteX15" fmla="*/ 890704 w 920393"/>
              <a:gd name="connsiteY15" fmla="*/ 261257 h 333715"/>
              <a:gd name="connsiteX16" fmla="*/ 890704 w 920393"/>
              <a:gd name="connsiteY16" fmla="*/ 106878 h 333715"/>
              <a:gd name="connsiteX17" fmla="*/ 914455 w 920393"/>
              <a:gd name="connsiteY17" fmla="*/ 59376 h 3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0393" h="333715">
                <a:moveTo>
                  <a:pt x="914455" y="59376"/>
                </a:moveTo>
                <a:cubicBezTo>
                  <a:pt x="908517" y="49480"/>
                  <a:pt x="874660" y="52396"/>
                  <a:pt x="855078" y="47501"/>
                </a:cubicBezTo>
                <a:cubicBezTo>
                  <a:pt x="772065" y="26748"/>
                  <a:pt x="873913" y="45862"/>
                  <a:pt x="771951" y="11875"/>
                </a:cubicBezTo>
                <a:cubicBezTo>
                  <a:pt x="752803" y="5492"/>
                  <a:pt x="732366" y="3958"/>
                  <a:pt x="712574" y="0"/>
                </a:cubicBezTo>
                <a:lnTo>
                  <a:pt x="166310" y="11875"/>
                </a:lnTo>
                <a:cubicBezTo>
                  <a:pt x="153803" y="12385"/>
                  <a:pt x="142720" y="20311"/>
                  <a:pt x="130684" y="23750"/>
                </a:cubicBezTo>
                <a:cubicBezTo>
                  <a:pt x="26304" y="53573"/>
                  <a:pt x="132974" y="19029"/>
                  <a:pt x="47556" y="47501"/>
                </a:cubicBezTo>
                <a:cubicBezTo>
                  <a:pt x="39639" y="59376"/>
                  <a:pt x="30189" y="70362"/>
                  <a:pt x="23806" y="83127"/>
                </a:cubicBezTo>
                <a:cubicBezTo>
                  <a:pt x="0" y="130740"/>
                  <a:pt x="8617" y="188143"/>
                  <a:pt x="23806" y="237506"/>
                </a:cubicBezTo>
                <a:cubicBezTo>
                  <a:pt x="28745" y="253558"/>
                  <a:pt x="45766" y="263370"/>
                  <a:pt x="59432" y="273132"/>
                </a:cubicBezTo>
                <a:cubicBezTo>
                  <a:pt x="73837" y="283422"/>
                  <a:pt x="91563" y="288100"/>
                  <a:pt x="106933" y="296883"/>
                </a:cubicBezTo>
                <a:cubicBezTo>
                  <a:pt x="171389" y="333715"/>
                  <a:pt x="112868" y="310735"/>
                  <a:pt x="178185" y="332509"/>
                </a:cubicBezTo>
                <a:lnTo>
                  <a:pt x="760076" y="320633"/>
                </a:lnTo>
                <a:cubicBezTo>
                  <a:pt x="776385" y="320018"/>
                  <a:pt x="792576" y="315187"/>
                  <a:pt x="807577" y="308758"/>
                </a:cubicBezTo>
                <a:cubicBezTo>
                  <a:pt x="820695" y="303136"/>
                  <a:pt x="830811" y="292088"/>
                  <a:pt x="843203" y="285007"/>
                </a:cubicBezTo>
                <a:cubicBezTo>
                  <a:pt x="858573" y="276224"/>
                  <a:pt x="874870" y="269174"/>
                  <a:pt x="890704" y="261257"/>
                </a:cubicBezTo>
                <a:cubicBezTo>
                  <a:pt x="913640" y="192454"/>
                  <a:pt x="908659" y="223586"/>
                  <a:pt x="890704" y="106878"/>
                </a:cubicBezTo>
                <a:cubicBezTo>
                  <a:pt x="888801" y="94506"/>
                  <a:pt x="920393" y="69272"/>
                  <a:pt x="914455" y="59376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928934"/>
            <a:ext cx="3571900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При нажатии «Задать» открывается форма отчёта по данному мероприятию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(данная форма ещё не введена в карту!)</a:t>
            </a:r>
          </a:p>
        </p:txBody>
      </p:sp>
      <p:cxnSp>
        <p:nvCxnSpPr>
          <p:cNvPr id="12" name="Прямая со стрелкой 11"/>
          <p:cNvCxnSpPr>
            <a:endCxn id="8" idx="8"/>
          </p:cNvCxnSpPr>
          <p:nvPr/>
        </p:nvCxnSpPr>
        <p:spPr>
          <a:xfrm flipV="1">
            <a:off x="2143108" y="2683081"/>
            <a:ext cx="1018610" cy="3887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11"/>
          </p:cNvCxnSpPr>
          <p:nvPr/>
        </p:nvCxnSpPr>
        <p:spPr>
          <a:xfrm flipV="1">
            <a:off x="2428860" y="2761565"/>
            <a:ext cx="1781376" cy="3102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4143372" y="3286124"/>
            <a:ext cx="785818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3504" y="3214874"/>
            <a:ext cx="357190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заполнение формы по каждому мероприятию или виду помощи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4071942"/>
            <a:ext cx="4640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 сроков отчётности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6" descr="http://service.data-chip.ru/img_stat/1_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5577" y="3786190"/>
            <a:ext cx="646808" cy="928694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285720" y="4143380"/>
            <a:ext cx="1440635" cy="1595574"/>
            <a:chOff x="333408" y="4929198"/>
            <a:chExt cx="1440635" cy="1595574"/>
          </a:xfrm>
        </p:grpSpPr>
        <p:pic>
          <p:nvPicPr>
            <p:cNvPr id="25" name="Рисунок 24" descr="F:\ОЦСППО\ОЦДиК-общее\логотип испр.jpg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5357826"/>
              <a:ext cx="1172147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33408" y="4929198"/>
              <a:ext cx="1440635" cy="159557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dirty="0" smtClean="0"/>
                <a:t>Региональный  оператор</a:t>
              </a:r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857356" y="4822135"/>
            <a:ext cx="6749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Автоматический контроль сроков отчётности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072074"/>
            <a:ext cx="756341" cy="71438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661502" y="5250763"/>
            <a:ext cx="7387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Размещение сведений ИПРА  в «витрине» БД МСЭ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ятиугольник 33">
            <a:hlinkClick r:id="rId7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Нашивка 34">
            <a:hlinkClick r:id="rId8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36" name="Нашивка 35">
            <a:hlinkClick r:id="rId9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37" name="Нашивка 36">
            <a:hlinkClick r:id="rId10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38" name="Нашивка 37">
            <a:hlinkClick r:id="rId11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39" name="Нашивка 38">
            <a:hlinkClick r:id="rId12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40" name="Picture 6" descr="http://arstyle.org/uploads/posts/2009-12/1262159068_1233843256_dq199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1928794" y="5738954"/>
            <a:ext cx="5786478" cy="357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Обеспечена доступность образовательной среды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031E-6 C 0.0349 0.00138 0.06788 0.00508 0.10347 0.00601 C 0.13281 0.01133 0.15746 0.01318 0.18924 0.01387 C 0.20365 0.01503 0.21771 0.01734 0.23212 0.01965 C 0.25139 0.01919 0.27066 0.01919 0.28993 0.0185 C 0.31354 0.01757 0.33698 0.00971 0.36059 0.00809 C 0.37951 0.00485 0.39687 -0.00185 0.4158 -0.00463 C 0.43681 -0.01319 0.4599 -0.01966 0.48212 -0.02637 C 0.48698 -0.02776 0.49219 -0.03123 0.49618 -0.03331 C 0.50121 -0.03585 0.50712 -0.03678 0.5125 -0.03886 C 0.51996 -0.04186 0.52656 -0.04695 0.53472 -0.04903 C 0.54045 -0.05088 0.54653 -0.05135 0.5526 -0.05273 C 0.55712 -0.05481 0.56215 -0.05597 0.56667 -0.05828 C 0.57535 -0.06268 0.5816 -0.06962 0.58976 -0.07424 C 0.59479 -0.08072 0.60017 -0.08673 0.60538 -0.09274 C 0.60729 -0.09505 0.61111 -0.09945 0.61111 -0.09922 " pathEditMode="relative" rAng="0" ptsTypes="fffffffffffffff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1111 -0.09921 C 0.61441 -0.10869 0.62552 -0.10939 0.6349 -0.11216 C 0.64167 -0.1184 0.65052 -0.12234 0.65886 -0.12627 C 0.66597 -0.13598 0.65747 -0.1265 0.66927 -0.13413 C 0.67136 -0.13552 0.67222 -0.1376 0.67413 -0.13922 C 0.6757 -0.14037 0.67761 -0.14107 0.67917 -0.14246 C 0.68177 -0.1487 0.68472 -0.15911 0.68785 -0.16466 C 0.69236 -0.17252 0.69844 -0.17923 0.70313 -0.18686 C 0.7066 -0.19195 0.70799 -0.19773 0.71198 -0.20259 C 0.71406 -0.2086 0.71667 -0.21346 0.72031 -0.21877 C 0.72309 -0.23242 0.73264 -0.24676 0.74097 -0.25855 C 0.74254 -0.26896 0.74427 -0.27705 0.75139 -0.28561 C 0.75469 -0.30041 0.75955 -0.31475 0.7632 -0.32978 C 0.76424 -0.33487 0.76615 -0.34944 0.76823 -0.35222 C 0.77031 -0.35522 0.77379 -0.35638 0.77691 -0.35869 C 0.78247 -0.37997 0.78559 -0.40101 0.79063 -0.42229 C 0.78924 -0.45536 0.79844 -0.49098 0.78177 -0.52081 C 0.77917 -0.53122 0.7816 -0.52544 0.77344 -0.537 C 0.76927 -0.54255 0.76875 -0.55018 0.76476 -0.55596 C 0.7625 -0.5629 0.75816 -0.56729 0.75816 -0.5747 " pathEditMode="relative" rAng="0" ptsTypes="fffffffffffffffffff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9" grpId="0" animBg="1"/>
      <p:bldP spid="20" grpId="0" animBg="1"/>
      <p:bldP spid="21" grpId="0"/>
      <p:bldP spid="28" grpId="0"/>
      <p:bldP spid="3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610744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Карта ребёнка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8" name="Нашивка 7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9" name="Нашивка 8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8"/>
          <a:srcRect t="2997" b="8280"/>
          <a:stretch>
            <a:fillRect/>
          </a:stretch>
        </p:blipFill>
        <p:spPr bwMode="auto">
          <a:xfrm>
            <a:off x="71406" y="785794"/>
            <a:ext cx="88583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http://arstyle.org/uploads/posts/2009-12/1262159068_1233843256_dq199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1" name="Полилиния 10"/>
          <p:cNvSpPr/>
          <p:nvPr/>
        </p:nvSpPr>
        <p:spPr>
          <a:xfrm>
            <a:off x="3722425" y="736270"/>
            <a:ext cx="726863" cy="285008"/>
          </a:xfrm>
          <a:custGeom>
            <a:avLst/>
            <a:gdLst>
              <a:gd name="connsiteX0" fmla="*/ 647694 w 726863"/>
              <a:gd name="connsiteY0" fmla="*/ 35626 h 285008"/>
              <a:gd name="connsiteX1" fmla="*/ 160806 w 726863"/>
              <a:gd name="connsiteY1" fmla="*/ 35626 h 285008"/>
              <a:gd name="connsiteX2" fmla="*/ 30178 w 726863"/>
              <a:gd name="connsiteY2" fmla="*/ 106878 h 285008"/>
              <a:gd name="connsiteX3" fmla="*/ 6427 w 726863"/>
              <a:gd name="connsiteY3" fmla="*/ 142504 h 285008"/>
              <a:gd name="connsiteX4" fmla="*/ 18302 w 726863"/>
              <a:gd name="connsiteY4" fmla="*/ 237507 h 285008"/>
              <a:gd name="connsiteX5" fmla="*/ 137056 w 726863"/>
              <a:gd name="connsiteY5" fmla="*/ 273133 h 285008"/>
              <a:gd name="connsiteX6" fmla="*/ 172681 w 726863"/>
              <a:gd name="connsiteY6" fmla="*/ 285008 h 285008"/>
              <a:gd name="connsiteX7" fmla="*/ 600193 w 726863"/>
              <a:gd name="connsiteY7" fmla="*/ 273133 h 285008"/>
              <a:gd name="connsiteX8" fmla="*/ 635819 w 726863"/>
              <a:gd name="connsiteY8" fmla="*/ 249382 h 285008"/>
              <a:gd name="connsiteX9" fmla="*/ 647694 w 726863"/>
              <a:gd name="connsiteY9" fmla="*/ 35626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863" h="285008">
                <a:moveTo>
                  <a:pt x="647694" y="35626"/>
                </a:moveTo>
                <a:cubicBezTo>
                  <a:pt x="568525" y="0"/>
                  <a:pt x="341927" y="8991"/>
                  <a:pt x="160806" y="35626"/>
                </a:cubicBezTo>
                <a:cubicBezTo>
                  <a:pt x="126238" y="40710"/>
                  <a:pt x="65755" y="83160"/>
                  <a:pt x="30178" y="106878"/>
                </a:cubicBezTo>
                <a:cubicBezTo>
                  <a:pt x="22261" y="118753"/>
                  <a:pt x="7719" y="128290"/>
                  <a:pt x="6427" y="142504"/>
                </a:cubicBezTo>
                <a:cubicBezTo>
                  <a:pt x="3537" y="174287"/>
                  <a:pt x="0" y="211362"/>
                  <a:pt x="18302" y="237507"/>
                </a:cubicBezTo>
                <a:cubicBezTo>
                  <a:pt x="25356" y="247584"/>
                  <a:pt x="117214" y="267464"/>
                  <a:pt x="137056" y="273133"/>
                </a:cubicBezTo>
                <a:cubicBezTo>
                  <a:pt x="149092" y="276572"/>
                  <a:pt x="160806" y="281050"/>
                  <a:pt x="172681" y="285008"/>
                </a:cubicBezTo>
                <a:cubicBezTo>
                  <a:pt x="315185" y="281050"/>
                  <a:pt x="458054" y="284067"/>
                  <a:pt x="600193" y="273133"/>
                </a:cubicBezTo>
                <a:cubicBezTo>
                  <a:pt x="614423" y="272038"/>
                  <a:pt x="634466" y="263590"/>
                  <a:pt x="635819" y="249382"/>
                </a:cubicBezTo>
                <a:cubicBezTo>
                  <a:pt x="642960" y="174407"/>
                  <a:pt x="726863" y="71252"/>
                  <a:pt x="647694" y="35626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2214554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Общие сведения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3143248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Сведения ПМПК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4214818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Сведения о созданных условиях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4942" y="285728"/>
            <a:ext cx="1643074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ID-</a:t>
            </a:r>
            <a:r>
              <a:rPr lang="ru-RU" b="1" dirty="0" smtClean="0">
                <a:solidFill>
                  <a:srgbClr val="C00000"/>
                </a:solidFill>
              </a:rPr>
              <a:t>номер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rot="10800000" flipV="1">
            <a:off x="4370120" y="500042"/>
            <a:ext cx="773385" cy="2718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285852" y="1857364"/>
            <a:ext cx="1143008" cy="214314"/>
          </a:xfrm>
          <a:custGeom>
            <a:avLst/>
            <a:gdLst>
              <a:gd name="connsiteX0" fmla="*/ 647694 w 726863"/>
              <a:gd name="connsiteY0" fmla="*/ 35626 h 285008"/>
              <a:gd name="connsiteX1" fmla="*/ 160806 w 726863"/>
              <a:gd name="connsiteY1" fmla="*/ 35626 h 285008"/>
              <a:gd name="connsiteX2" fmla="*/ 30178 w 726863"/>
              <a:gd name="connsiteY2" fmla="*/ 106878 h 285008"/>
              <a:gd name="connsiteX3" fmla="*/ 6427 w 726863"/>
              <a:gd name="connsiteY3" fmla="*/ 142504 h 285008"/>
              <a:gd name="connsiteX4" fmla="*/ 18302 w 726863"/>
              <a:gd name="connsiteY4" fmla="*/ 237507 h 285008"/>
              <a:gd name="connsiteX5" fmla="*/ 137056 w 726863"/>
              <a:gd name="connsiteY5" fmla="*/ 273133 h 285008"/>
              <a:gd name="connsiteX6" fmla="*/ 172681 w 726863"/>
              <a:gd name="connsiteY6" fmla="*/ 285008 h 285008"/>
              <a:gd name="connsiteX7" fmla="*/ 600193 w 726863"/>
              <a:gd name="connsiteY7" fmla="*/ 273133 h 285008"/>
              <a:gd name="connsiteX8" fmla="*/ 635819 w 726863"/>
              <a:gd name="connsiteY8" fmla="*/ 249382 h 285008"/>
              <a:gd name="connsiteX9" fmla="*/ 647694 w 726863"/>
              <a:gd name="connsiteY9" fmla="*/ 35626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863" h="285008">
                <a:moveTo>
                  <a:pt x="647694" y="35626"/>
                </a:moveTo>
                <a:cubicBezTo>
                  <a:pt x="568525" y="0"/>
                  <a:pt x="341927" y="8991"/>
                  <a:pt x="160806" y="35626"/>
                </a:cubicBezTo>
                <a:cubicBezTo>
                  <a:pt x="126238" y="40710"/>
                  <a:pt x="65755" y="83160"/>
                  <a:pt x="30178" y="106878"/>
                </a:cubicBezTo>
                <a:cubicBezTo>
                  <a:pt x="22261" y="118753"/>
                  <a:pt x="7719" y="128290"/>
                  <a:pt x="6427" y="142504"/>
                </a:cubicBezTo>
                <a:cubicBezTo>
                  <a:pt x="3537" y="174287"/>
                  <a:pt x="0" y="211362"/>
                  <a:pt x="18302" y="237507"/>
                </a:cubicBezTo>
                <a:cubicBezTo>
                  <a:pt x="25356" y="247584"/>
                  <a:pt x="117214" y="267464"/>
                  <a:pt x="137056" y="273133"/>
                </a:cubicBezTo>
                <a:cubicBezTo>
                  <a:pt x="149092" y="276572"/>
                  <a:pt x="160806" y="281050"/>
                  <a:pt x="172681" y="285008"/>
                </a:cubicBezTo>
                <a:cubicBezTo>
                  <a:pt x="315185" y="281050"/>
                  <a:pt x="458054" y="284067"/>
                  <a:pt x="600193" y="273133"/>
                </a:cubicBezTo>
                <a:cubicBezTo>
                  <a:pt x="614423" y="272038"/>
                  <a:pt x="634466" y="263590"/>
                  <a:pt x="635819" y="249382"/>
                </a:cubicBezTo>
                <a:cubicBezTo>
                  <a:pt x="642960" y="174407"/>
                  <a:pt x="726863" y="71252"/>
                  <a:pt x="647694" y="35626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3040"/>
            <a:ext cx="7929618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Доступность образовательной среды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28860" y="2071677"/>
          <a:ext cx="6429420" cy="3857647"/>
        </p:xfrm>
        <a:graphic>
          <a:graphicData uri="http://schemas.openxmlformats.org/drawingml/2006/table">
            <a:tbl>
              <a:tblPr/>
              <a:tblGrid>
                <a:gridCol w="1571636"/>
                <a:gridCol w="4857784"/>
              </a:tblGrid>
              <a:tr h="36605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 Материально-техническое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1.1. Организация общешкольного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пространства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1.2. Организация учебного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внеучебного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пространства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1.3. Специальные технические средства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обучения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1.4. Учебники, учебные пособия и дидактические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материалы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 Организация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ППМС-сопровождения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2.1. Сопровождение консилиумом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2.2. Организация коррекционно-развивающей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Социализация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2.4. Сопровождение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сопровождающих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 Формы, методы и приемы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3.1. Охранительный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режим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23">
                <a:tc vMerge="1">
                  <a:txBody>
                    <a:bodyPr/>
                    <a:lstStyle/>
                    <a:p>
                      <a:pPr algn="l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3.2. Педагогические методы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приемы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738"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3.3. Индивидуально-ориентированная система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оценивания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57158" y="845357"/>
            <a:ext cx="4000528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определена требованиями законов, стандартов, описана в методических рекомендациях Минтруда 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572000" y="845357"/>
            <a:ext cx="4214842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Мониторинг доступности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карта ОО в БД ОВЗ </a:t>
            </a:r>
            <a:r>
              <a:rPr lang="ru-RU" dirty="0" smtClean="0">
                <a:solidFill>
                  <a:schemeClr val="tx1"/>
                </a:solidFill>
              </a:rPr>
              <a:t>(сведения из соответствующей дорожной карты ОО)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0" name="Нашивка 9">
            <a:hlinkClick r:id="rId2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1" name="Нашивка 10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2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0344" y="4453070"/>
            <a:ext cx="159557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Кадры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642910" y="3345687"/>
            <a:ext cx="785818" cy="785818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857356" y="3571876"/>
            <a:ext cx="500066" cy="2357454"/>
          </a:xfrm>
          <a:prstGeom prst="leftBrace">
            <a:avLst>
              <a:gd name="adj1" fmla="val 7007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512369"/>
            <a:ext cx="15001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МТБ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1857356" y="2071678"/>
            <a:ext cx="500066" cy="1428760"/>
          </a:xfrm>
          <a:prstGeom prst="leftBrace">
            <a:avLst>
              <a:gd name="adj1" fmla="val 7007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4114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Карта специалиста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8" name="Нашивка 7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9" name="Нашивка 8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0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809814"/>
          <a:ext cx="8858311" cy="5333830"/>
        </p:xfrm>
        <a:graphic>
          <a:graphicData uri="http://schemas.openxmlformats.org/drawingml/2006/table">
            <a:tbl>
              <a:tblPr/>
              <a:tblGrid>
                <a:gridCol w="1253823"/>
                <a:gridCol w="1049950"/>
                <a:gridCol w="1049950"/>
                <a:gridCol w="1399932"/>
                <a:gridCol w="1114510"/>
                <a:gridCol w="1128100"/>
                <a:gridCol w="1862046"/>
              </a:tblGrid>
              <a:tr h="180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Имя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Педагогический стаж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41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Должность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Характер работы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Вид работы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Категория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Стаж работы в должности /срок договора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Нагрузка (часов)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Нагрузка (количество детей)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1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Добавить запись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5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Повышение кваликации (за пять последних лет)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курса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Форма повышения квалификации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Объём (час)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прохождения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Вид документа о повышении квалификации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Организатор курсов (наименование организации)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Область применения полученных знаний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0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Добавить запись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5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Собственные методические разработки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(тема)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Формат разработок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Объём (час)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Адресная группа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 реализации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0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Добавить запись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5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Потребность в повышении квалификации (ПК)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 (тема)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Желаемая форма повышения квалификации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(час)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Примерный срок прохождения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Вид документа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0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Добавить запись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500562" y="1714488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Общие сведения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143248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Квалификация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4214818"/>
            <a:ext cx="350046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Профессиональное мастерство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7686" y="5512577"/>
            <a:ext cx="4572032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Потребность в повышении квалификации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142852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http://lk.concord.websib.ru/index.php?action=viewcard&amp;id=6899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28" y="142852"/>
            <a:ext cx="2242592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Карта ОО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50928"/>
              </p:ext>
            </p:extLst>
          </p:nvPr>
        </p:nvGraphicFramePr>
        <p:xfrm>
          <a:off x="214282" y="928672"/>
          <a:ext cx="8643998" cy="5741195"/>
        </p:xfrm>
        <a:graphic>
          <a:graphicData uri="http://schemas.openxmlformats.org/drawingml/2006/table">
            <a:tbl>
              <a:tblPr/>
              <a:tblGrid>
                <a:gridCol w="1563591"/>
                <a:gridCol w="1691430"/>
                <a:gridCol w="1455416"/>
                <a:gridCol w="1402970"/>
                <a:gridCol w="1271852"/>
                <a:gridCol w="1258739"/>
              </a:tblGrid>
              <a:tr h="3169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ОО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4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Calibri"/>
                          <a:hlinkClick r:id="rId2" action="ppaction://hlinkfile"/>
                        </a:rPr>
                        <a:t>редактировать карту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Административно-территориальная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единица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49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Общая информация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Тип ОО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Вид образовательной деятельности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Дополнительный статус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 руководителя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Электронная почта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Оператор ОО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Приказ о назначении (№, дата)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Телефон рабочий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 сотовый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Электронная почта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обязательства о неразглашении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5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Сведения об обучающихся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обучающихся (воспитанников (всего)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Форма обучения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Особенности обучения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очно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заочно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очно-заочно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 дому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дистанционно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549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об обучающихся с ОВЗ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(формируются из карт детей)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карт детей в базе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т.ч. карт детей-инвалидов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детей, имеющих статус ОВЗ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т.ч. детей-инвалидов, имеющих статус ОВЗ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детей, для которых созданы СОУ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т.ч. детей-инвалидов, для которых созданы СОУ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31840" y="153869"/>
            <a:ext cx="1577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асть 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08720"/>
            <a:ext cx="5508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lk.concord.websib.ru/index.php?action=viewcardou&amp;id=928001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4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2262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Карта ОО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94590"/>
            <a:ext cx="1577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часть 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6970" y="916985"/>
          <a:ext cx="8858281" cy="5740211"/>
        </p:xfrm>
        <a:graphic>
          <a:graphicData uri="http://schemas.openxmlformats.org/drawingml/2006/table">
            <a:tbl>
              <a:tblPr/>
              <a:tblGrid>
                <a:gridCol w="1602351"/>
                <a:gridCol w="1733361"/>
                <a:gridCol w="1491496"/>
                <a:gridCol w="1437749"/>
                <a:gridCol w="1303381"/>
                <a:gridCol w="1289943"/>
              </a:tblGrid>
              <a:tr h="217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педагогических работниках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педагогических рабоников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т.ч. обеспечивающих ППМС-сопровождение детей с ОВЗ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Повышение квалификации за последние пять лет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 ФГОС ДО, ФГОС НОО, ФГОС ООО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 ФГОС НОО ОВЗ, ФГОС О УО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по инклюзивному образованию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Сведения об организации ППМС-сопровождения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консилиума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Включение рекомендаций специалистов ППМС-сопровождения в урочную деятельность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специалистов ППМС-сопровождения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педагог-психолог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учитель-логопед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учитель-дефектолог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социальный педагог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Сведения об организации образовательного процесса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адаптированных образовательных программ (АОП)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локальных актов, регламентирующих образование детей с ОВЗ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коррекционно-развивающих программ (КРП)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Реализация индивидуально-ориентированной системы оценивания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охранительного режима в соответствии с рекомендациями ПМПК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Формы включения родителей в деятельность ОО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Сведения об условиях обеспечения социальной поддержки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бесплатной ППМС-помощи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бесплатного двухразового питания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бесплатными учебниками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бесплатными услугами дополнительного образования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адаптированных программ дополнительного образования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детей, стоящих на учёте в КДН/ ПДН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2262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Карта ОО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173" y="204407"/>
            <a:ext cx="1577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часть 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000107"/>
          <a:ext cx="8786873" cy="5000660"/>
        </p:xfrm>
        <a:graphic>
          <a:graphicData uri="http://schemas.openxmlformats.org/drawingml/2006/table">
            <a:tbl>
              <a:tblPr/>
              <a:tblGrid>
                <a:gridCol w="2643205"/>
                <a:gridCol w="857256"/>
                <a:gridCol w="1287834"/>
                <a:gridCol w="2069752"/>
                <a:gridCol w="649281"/>
                <a:gridCol w="1279545"/>
              </a:tblGrid>
              <a:tr h="296842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доступности объекта и услуг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(приказ №1309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Минобрнауки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России от 9 ноября 2015 г)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Доступность объекта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обеспеченности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Доступность услуг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обеспеченности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1.1. Возможность беспрепятственного входа в объекты и выхода из них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2.1. Предоставление информационной помощи для получения услуг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 Возможность самостоятельного передвижения по территории объекта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2.2. Предоставление услуг тьютора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12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1.3. Надлежащее размещение носителей информации, необходимой для обеспечения беспрепятственного к объектам и услугам, с учётом ограничений их жизнедеятельности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2.3. Наличие (предоставление) специальных технических средств обучения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2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1.4. Организация учебного и внеучебного пространства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2.4. Предоставление бесплатно учебников и учебных пособий</a:t>
                      </a:r>
                    </a:p>
                  </a:txBody>
                  <a:tcPr marL="6938" marR="6938" marT="6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38" marR="6938" marT="6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Нашивка 6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9" name="Нашивка 8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0" name="Нашивка 9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1" name="Нашивка 10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2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2376264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 ОВЗ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7807720"/>
              </p:ext>
            </p:extLst>
          </p:nvPr>
        </p:nvGraphicFramePr>
        <p:xfrm>
          <a:off x="304189" y="836712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347864" y="3981696"/>
            <a:ext cx="1008112" cy="36004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427930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БД ОВЗ через личный кабинет сайта ГБУ НСО «ОЦДК» (</a:t>
            </a:r>
            <a:r>
              <a:rPr lang="en-US" dirty="0" smtClean="0">
                <a:hlinkClick r:id="rId7"/>
              </a:rPr>
              <a:t>www.concord.websib.ru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3342" y="465313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Логины и пароли выданы муниципальным операторам  30 сентября 2015 года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159557"/>
            <a:ext cx="6249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сих пор некоторые образовательные организации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пытаются войти в базу с сайта НИМРО!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Нашивка 10">
            <a:hlinkClick r:id="rId9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12" name="Нашивка 11">
            <a:hlinkClick r:id="rId10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13" name="Нашивка 12">
            <a:hlinkClick r:id="rId11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4" name="Нашивка 13">
            <a:hlinkClick r:id="rId12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5" name="Нашивка 14">
            <a:hlinkClick r:id="rId13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1270" name="Picture 6" descr="http://arstyle.org/uploads/posts/2009-12/1262159068_1233843256_dq199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8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Отчёты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8" name="Нашивка 7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9" name="Нашивка 8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0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488" y="357166"/>
            <a:ext cx="2357454" cy="488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выборочные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6000760" y="357166"/>
            <a:ext cx="2483746" cy="488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сводные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/>
          <a:srcRect l="15842" t="54875" r="39202" b="15271"/>
          <a:stretch>
            <a:fillRect/>
          </a:stretch>
        </p:blipFill>
        <p:spPr bwMode="auto">
          <a:xfrm>
            <a:off x="214282" y="1940865"/>
            <a:ext cx="5782276" cy="3071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5" name="Полилиния 14"/>
          <p:cNvSpPr/>
          <p:nvPr/>
        </p:nvSpPr>
        <p:spPr>
          <a:xfrm>
            <a:off x="214282" y="2643182"/>
            <a:ext cx="3957784" cy="676305"/>
          </a:xfrm>
          <a:custGeom>
            <a:avLst/>
            <a:gdLst>
              <a:gd name="connsiteX0" fmla="*/ 3957784 w 3957784"/>
              <a:gd name="connsiteY0" fmla="*/ 200585 h 676305"/>
              <a:gd name="connsiteX1" fmla="*/ 3732153 w 3957784"/>
              <a:gd name="connsiteY1" fmla="*/ 176834 h 676305"/>
              <a:gd name="connsiteX2" fmla="*/ 2592122 w 3957784"/>
              <a:gd name="connsiteY2" fmla="*/ 164959 h 676305"/>
              <a:gd name="connsiteX3" fmla="*/ 2485244 w 3957784"/>
              <a:gd name="connsiteY3" fmla="*/ 141208 h 676305"/>
              <a:gd name="connsiteX4" fmla="*/ 1915228 w 3957784"/>
              <a:gd name="connsiteY4" fmla="*/ 117457 h 676305"/>
              <a:gd name="connsiteX5" fmla="*/ 228932 w 3957784"/>
              <a:gd name="connsiteY5" fmla="*/ 117457 h 676305"/>
              <a:gd name="connsiteX6" fmla="*/ 181431 w 3957784"/>
              <a:gd name="connsiteY6" fmla="*/ 141208 h 676305"/>
              <a:gd name="connsiteX7" fmla="*/ 145805 w 3957784"/>
              <a:gd name="connsiteY7" fmla="*/ 153083 h 676305"/>
              <a:gd name="connsiteX8" fmla="*/ 62678 w 3957784"/>
              <a:gd name="connsiteY8" fmla="*/ 188709 h 676305"/>
              <a:gd name="connsiteX9" fmla="*/ 3301 w 3957784"/>
              <a:gd name="connsiteY9" fmla="*/ 259961 h 676305"/>
              <a:gd name="connsiteX10" fmla="*/ 15176 w 3957784"/>
              <a:gd name="connsiteY10" fmla="*/ 438091 h 676305"/>
              <a:gd name="connsiteX11" fmla="*/ 50802 w 3957784"/>
              <a:gd name="connsiteY11" fmla="*/ 473717 h 676305"/>
              <a:gd name="connsiteX12" fmla="*/ 86428 w 3957784"/>
              <a:gd name="connsiteY12" fmla="*/ 497468 h 676305"/>
              <a:gd name="connsiteX13" fmla="*/ 122054 w 3957784"/>
              <a:gd name="connsiteY13" fmla="*/ 533094 h 676305"/>
              <a:gd name="connsiteX14" fmla="*/ 169556 w 3957784"/>
              <a:gd name="connsiteY14" fmla="*/ 544969 h 676305"/>
              <a:gd name="connsiteX15" fmla="*/ 205182 w 3957784"/>
              <a:gd name="connsiteY15" fmla="*/ 568720 h 676305"/>
              <a:gd name="connsiteX16" fmla="*/ 276434 w 3957784"/>
              <a:gd name="connsiteY16" fmla="*/ 592470 h 676305"/>
              <a:gd name="connsiteX17" fmla="*/ 632693 w 3957784"/>
              <a:gd name="connsiteY17" fmla="*/ 628096 h 676305"/>
              <a:gd name="connsiteX18" fmla="*/ 763322 w 3957784"/>
              <a:gd name="connsiteY18" fmla="*/ 639972 h 676305"/>
              <a:gd name="connsiteX19" fmla="*/ 1772724 w 3957784"/>
              <a:gd name="connsiteY19" fmla="*/ 628096 h 676305"/>
              <a:gd name="connsiteX20" fmla="*/ 1832101 w 3957784"/>
              <a:gd name="connsiteY20" fmla="*/ 616221 h 676305"/>
              <a:gd name="connsiteX21" fmla="*/ 2010231 w 3957784"/>
              <a:gd name="connsiteY21" fmla="*/ 604346 h 676305"/>
              <a:gd name="connsiteX22" fmla="*/ 2402117 w 3957784"/>
              <a:gd name="connsiteY22" fmla="*/ 592470 h 676305"/>
              <a:gd name="connsiteX23" fmla="*/ 2556496 w 3957784"/>
              <a:gd name="connsiteY23" fmla="*/ 568720 h 676305"/>
              <a:gd name="connsiteX24" fmla="*/ 2651498 w 3957784"/>
              <a:gd name="connsiteY24" fmla="*/ 533094 h 676305"/>
              <a:gd name="connsiteX25" fmla="*/ 2710875 w 3957784"/>
              <a:gd name="connsiteY25" fmla="*/ 521218 h 676305"/>
              <a:gd name="connsiteX26" fmla="*/ 2758376 w 3957784"/>
              <a:gd name="connsiteY26" fmla="*/ 509343 h 676305"/>
              <a:gd name="connsiteX27" fmla="*/ 2853379 w 3957784"/>
              <a:gd name="connsiteY27" fmla="*/ 497468 h 676305"/>
              <a:gd name="connsiteX28" fmla="*/ 3019634 w 3957784"/>
              <a:gd name="connsiteY28" fmla="*/ 473717 h 676305"/>
              <a:gd name="connsiteX29" fmla="*/ 3102761 w 3957784"/>
              <a:gd name="connsiteY29" fmla="*/ 461842 h 676305"/>
              <a:gd name="connsiteX30" fmla="*/ 3150262 w 3957784"/>
              <a:gd name="connsiteY30" fmla="*/ 449966 h 676305"/>
              <a:gd name="connsiteX31" fmla="*/ 3185888 w 3957784"/>
              <a:gd name="connsiteY31" fmla="*/ 438091 h 676305"/>
              <a:gd name="connsiteX32" fmla="*/ 3328392 w 3957784"/>
              <a:gd name="connsiteY32" fmla="*/ 426216 h 676305"/>
              <a:gd name="connsiteX33" fmla="*/ 3649026 w 3957784"/>
              <a:gd name="connsiteY33" fmla="*/ 402465 h 676305"/>
              <a:gd name="connsiteX34" fmla="*/ 3696527 w 3957784"/>
              <a:gd name="connsiteY34" fmla="*/ 390590 h 676305"/>
              <a:gd name="connsiteX35" fmla="*/ 3803405 w 3957784"/>
              <a:gd name="connsiteY35" fmla="*/ 378715 h 676305"/>
              <a:gd name="connsiteX36" fmla="*/ 3874657 w 3957784"/>
              <a:gd name="connsiteY36" fmla="*/ 354964 h 676305"/>
              <a:gd name="connsiteX37" fmla="*/ 3945909 w 3957784"/>
              <a:gd name="connsiteY37" fmla="*/ 283712 h 676305"/>
              <a:gd name="connsiteX38" fmla="*/ 3934034 w 3957784"/>
              <a:gd name="connsiteY38" fmla="*/ 224335 h 676305"/>
              <a:gd name="connsiteX39" fmla="*/ 3862782 w 3957784"/>
              <a:gd name="connsiteY39" fmla="*/ 200585 h 67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57784" h="676305">
                <a:moveTo>
                  <a:pt x="3957784" y="200585"/>
                </a:moveTo>
                <a:cubicBezTo>
                  <a:pt x="3863755" y="181778"/>
                  <a:pt x="3863962" y="179230"/>
                  <a:pt x="3732153" y="176834"/>
                </a:cubicBezTo>
                <a:lnTo>
                  <a:pt x="2592122" y="164959"/>
                </a:lnTo>
                <a:cubicBezTo>
                  <a:pt x="2554290" y="155500"/>
                  <a:pt x="2524451" y="147240"/>
                  <a:pt x="2485244" y="141208"/>
                </a:cubicBezTo>
                <a:cubicBezTo>
                  <a:pt x="2289533" y="111100"/>
                  <a:pt x="2141958" y="123126"/>
                  <a:pt x="1915228" y="117457"/>
                </a:cubicBezTo>
                <a:cubicBezTo>
                  <a:pt x="1327934" y="0"/>
                  <a:pt x="1771990" y="84626"/>
                  <a:pt x="228932" y="117457"/>
                </a:cubicBezTo>
                <a:cubicBezTo>
                  <a:pt x="211233" y="117834"/>
                  <a:pt x="197702" y="134235"/>
                  <a:pt x="181431" y="141208"/>
                </a:cubicBezTo>
                <a:cubicBezTo>
                  <a:pt x="169925" y="146139"/>
                  <a:pt x="157311" y="148152"/>
                  <a:pt x="145805" y="153083"/>
                </a:cubicBezTo>
                <a:cubicBezTo>
                  <a:pt x="43085" y="197106"/>
                  <a:pt x="146227" y="160860"/>
                  <a:pt x="62678" y="188709"/>
                </a:cubicBezTo>
                <a:cubicBezTo>
                  <a:pt x="54725" y="196662"/>
                  <a:pt x="4274" y="242456"/>
                  <a:pt x="3301" y="259961"/>
                </a:cubicBezTo>
                <a:cubicBezTo>
                  <a:pt x="0" y="319378"/>
                  <a:pt x="2267" y="380000"/>
                  <a:pt x="15176" y="438091"/>
                </a:cubicBezTo>
                <a:cubicBezTo>
                  <a:pt x="18819" y="454485"/>
                  <a:pt x="37900" y="462966"/>
                  <a:pt x="50802" y="473717"/>
                </a:cubicBezTo>
                <a:cubicBezTo>
                  <a:pt x="61766" y="482854"/>
                  <a:pt x="75464" y="488331"/>
                  <a:pt x="86428" y="497468"/>
                </a:cubicBezTo>
                <a:cubicBezTo>
                  <a:pt x="99330" y="508219"/>
                  <a:pt x="107472" y="524762"/>
                  <a:pt x="122054" y="533094"/>
                </a:cubicBezTo>
                <a:cubicBezTo>
                  <a:pt x="136225" y="541192"/>
                  <a:pt x="153722" y="541011"/>
                  <a:pt x="169556" y="544969"/>
                </a:cubicBezTo>
                <a:cubicBezTo>
                  <a:pt x="181431" y="552886"/>
                  <a:pt x="192140" y="562923"/>
                  <a:pt x="205182" y="568720"/>
                </a:cubicBezTo>
                <a:cubicBezTo>
                  <a:pt x="228060" y="578888"/>
                  <a:pt x="276434" y="592470"/>
                  <a:pt x="276434" y="592470"/>
                </a:cubicBezTo>
                <a:cubicBezTo>
                  <a:pt x="402182" y="676305"/>
                  <a:pt x="289291" y="610022"/>
                  <a:pt x="632693" y="628096"/>
                </a:cubicBezTo>
                <a:cubicBezTo>
                  <a:pt x="676355" y="630394"/>
                  <a:pt x="719779" y="636013"/>
                  <a:pt x="763322" y="639972"/>
                </a:cubicBezTo>
                <a:lnTo>
                  <a:pt x="1772724" y="628096"/>
                </a:lnTo>
                <a:cubicBezTo>
                  <a:pt x="1792903" y="627648"/>
                  <a:pt x="1812017" y="618229"/>
                  <a:pt x="1832101" y="616221"/>
                </a:cubicBezTo>
                <a:cubicBezTo>
                  <a:pt x="1891314" y="610300"/>
                  <a:pt x="1950774" y="606823"/>
                  <a:pt x="2010231" y="604346"/>
                </a:cubicBezTo>
                <a:cubicBezTo>
                  <a:pt x="2140806" y="598905"/>
                  <a:pt x="2271488" y="596429"/>
                  <a:pt x="2402117" y="592470"/>
                </a:cubicBezTo>
                <a:cubicBezTo>
                  <a:pt x="2413309" y="590871"/>
                  <a:pt x="2540020" y="573427"/>
                  <a:pt x="2556496" y="568720"/>
                </a:cubicBezTo>
                <a:cubicBezTo>
                  <a:pt x="2589015" y="559429"/>
                  <a:pt x="2619173" y="543040"/>
                  <a:pt x="2651498" y="533094"/>
                </a:cubicBezTo>
                <a:cubicBezTo>
                  <a:pt x="2670790" y="527158"/>
                  <a:pt x="2691171" y="525597"/>
                  <a:pt x="2710875" y="521218"/>
                </a:cubicBezTo>
                <a:cubicBezTo>
                  <a:pt x="2726807" y="517677"/>
                  <a:pt x="2742277" y="512026"/>
                  <a:pt x="2758376" y="509343"/>
                </a:cubicBezTo>
                <a:cubicBezTo>
                  <a:pt x="2789856" y="504096"/>
                  <a:pt x="2821758" y="501780"/>
                  <a:pt x="2853379" y="497468"/>
                </a:cubicBezTo>
                <a:lnTo>
                  <a:pt x="3019634" y="473717"/>
                </a:lnTo>
                <a:cubicBezTo>
                  <a:pt x="3047343" y="469759"/>
                  <a:pt x="3075607" y="468631"/>
                  <a:pt x="3102761" y="461842"/>
                </a:cubicBezTo>
                <a:cubicBezTo>
                  <a:pt x="3118595" y="457883"/>
                  <a:pt x="3134569" y="454450"/>
                  <a:pt x="3150262" y="449966"/>
                </a:cubicBezTo>
                <a:cubicBezTo>
                  <a:pt x="3162298" y="446527"/>
                  <a:pt x="3173480" y="439745"/>
                  <a:pt x="3185888" y="438091"/>
                </a:cubicBezTo>
                <a:cubicBezTo>
                  <a:pt x="3233136" y="431791"/>
                  <a:pt x="3280891" y="430174"/>
                  <a:pt x="3328392" y="426216"/>
                </a:cubicBezTo>
                <a:cubicBezTo>
                  <a:pt x="3489912" y="393913"/>
                  <a:pt x="3295650" y="429648"/>
                  <a:pt x="3649026" y="402465"/>
                </a:cubicBezTo>
                <a:cubicBezTo>
                  <a:pt x="3665299" y="401213"/>
                  <a:pt x="3680396" y="393072"/>
                  <a:pt x="3696527" y="390590"/>
                </a:cubicBezTo>
                <a:cubicBezTo>
                  <a:pt x="3731955" y="385140"/>
                  <a:pt x="3767779" y="382673"/>
                  <a:pt x="3803405" y="378715"/>
                </a:cubicBezTo>
                <a:cubicBezTo>
                  <a:pt x="3827156" y="370798"/>
                  <a:pt x="3856954" y="372667"/>
                  <a:pt x="3874657" y="354964"/>
                </a:cubicBezTo>
                <a:lnTo>
                  <a:pt x="3945909" y="283712"/>
                </a:lnTo>
                <a:cubicBezTo>
                  <a:pt x="3941951" y="263920"/>
                  <a:pt x="3948306" y="238607"/>
                  <a:pt x="3934034" y="224335"/>
                </a:cubicBezTo>
                <a:cubicBezTo>
                  <a:pt x="3916331" y="206632"/>
                  <a:pt x="3862782" y="200585"/>
                  <a:pt x="3862782" y="20058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 l="23325" t="37400" r="15549" b="9316"/>
          <a:stretch>
            <a:fillRect/>
          </a:stretch>
        </p:blipFill>
        <p:spPr bwMode="auto">
          <a:xfrm>
            <a:off x="1714480" y="1643050"/>
            <a:ext cx="7068318" cy="45720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14348" y="107154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http://lk.concord.websib.ru/index.php?action=reports&amp;way=svod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54915"/>
            <a:ext cx="5686436" cy="5715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 ОВЗ – это инструмент,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8" name="Нашивка 7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9" name="Нашивка 8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0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1" name="Блок-схема: память с посл. доступом 10"/>
          <p:cNvSpPr/>
          <p:nvPr/>
        </p:nvSpPr>
        <p:spPr>
          <a:xfrm>
            <a:off x="357158" y="4286256"/>
            <a:ext cx="2000264" cy="1428760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БД ОВЗ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000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7148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13572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121442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207167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13572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428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00100" y="3786190"/>
            <a:ext cx="642942" cy="1869451"/>
            <a:chOff x="4238560" y="2928934"/>
            <a:chExt cx="642942" cy="1869451"/>
          </a:xfrm>
        </p:grpSpPr>
        <p:sp>
          <p:nvSpPr>
            <p:cNvPr id="20" name="Блок-схема: ручное управление 19"/>
            <p:cNvSpPr/>
            <p:nvPr/>
          </p:nvSpPr>
          <p:spPr>
            <a:xfrm>
              <a:off x="4286248" y="2928934"/>
              <a:ext cx="571504" cy="1214446"/>
            </a:xfrm>
            <a:prstGeom prst="flowChartManualOperation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238560" y="4298319"/>
              <a:ext cx="642942" cy="50006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14810" y="1107547"/>
            <a:ext cx="4643470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Собирать необходимые сведения в текущем (а не авральном) режиме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14810" y="1893365"/>
            <a:ext cx="4714908" cy="571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Хранить информацию в структурированной и легко доступной форме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4810" y="2607745"/>
            <a:ext cx="4726783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Обрабатывать данных в заданных требованиях и по разным параметрам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6248" y="3365045"/>
            <a:ext cx="4643470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Представлять информацию в визуально удобном виде (любые формы отчётов)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707437"/>
            <a:ext cx="1770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позволяющий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857232"/>
            <a:ext cx="2249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 </a:t>
            </a:r>
            <a:b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мониторинга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Крест 28"/>
          <p:cNvSpPr/>
          <p:nvPr/>
        </p:nvSpPr>
        <p:spPr>
          <a:xfrm>
            <a:off x="678723" y="2666368"/>
            <a:ext cx="928694" cy="857256"/>
          </a:xfrm>
          <a:prstGeom prst="plus">
            <a:avLst>
              <a:gd name="adj" fmla="val 30541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Крест 29"/>
          <p:cNvSpPr/>
          <p:nvPr/>
        </p:nvSpPr>
        <p:spPr>
          <a:xfrm>
            <a:off x="1142976" y="2035301"/>
            <a:ext cx="928694" cy="857256"/>
          </a:xfrm>
          <a:prstGeom prst="plus">
            <a:avLst>
              <a:gd name="adj" fmla="val 2915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ППМС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>
            <a:off x="1357290" y="2952120"/>
            <a:ext cx="928694" cy="857256"/>
          </a:xfrm>
          <a:prstGeom prst="plus">
            <a:avLst>
              <a:gd name="adj" fmla="val 2777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ПМПК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рест 32"/>
          <p:cNvSpPr/>
          <p:nvPr/>
        </p:nvSpPr>
        <p:spPr>
          <a:xfrm>
            <a:off x="1833418" y="2332928"/>
            <a:ext cx="928694" cy="857256"/>
          </a:xfrm>
          <a:prstGeom prst="plus">
            <a:avLst>
              <a:gd name="adj" fmla="val 2915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Кадры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рест 33"/>
          <p:cNvSpPr/>
          <p:nvPr/>
        </p:nvSpPr>
        <p:spPr>
          <a:xfrm>
            <a:off x="2285984" y="2952120"/>
            <a:ext cx="928694" cy="857256"/>
          </a:xfrm>
          <a:prstGeom prst="plus">
            <a:avLst>
              <a:gd name="adj" fmla="val 2915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М/вед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Крест 34"/>
          <p:cNvSpPr/>
          <p:nvPr/>
        </p:nvSpPr>
        <p:spPr>
          <a:xfrm>
            <a:off x="-32" y="2952120"/>
            <a:ext cx="928694" cy="857256"/>
          </a:xfrm>
          <a:prstGeom prst="plus">
            <a:avLst>
              <a:gd name="adj" fmla="val 2915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ИПРА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4714884"/>
            <a:ext cx="4889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 только научиться </a:t>
            </a:r>
            <a:b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 пользоваться!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7438E-6 C 0.00053 0.00069 0.00122 0.00023 0.00157 0.00231 C 0.00296 0.00925 0.00313 0.04417 0.00382 0.05504 C 0.00434 0.08857 0.00504 0.10615 0.00539 0.14408 C 0.00573 0.20028 0.00521 0.25925 0.00973 0.31221 C 0.0099 0.31822 0.0099 0.32447 0.01025 0.33048 C 0.01042 0.3358 0.01129 0.34621 0.01129 0.34667 C 0.01181 0.36239 0.01233 0.37118 0.01355 0.38598 C 0.01441 0.42391 0.01667 0.46068 0.01789 0.49861 C 0.01858 0.52382 0.0191 0.55296 0.02223 0.5747 C 0.02292 0.58534 0.02448 0.59782 0.02448 0.60893 " pathEditMode="relative" rAng="0" ptsTypes="ffffffffff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30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1894 C -0.00399 0.18987 -0.00555 0.18963 -0.0066 0.19102 C -0.01007 0.19565 -0.01041 0.21854 -0.0118 0.22571 C -0.01337 0.24791 -0.01493 0.25948 -0.01562 0.28445 C -0.01666 0.32146 -0.01545 0.36031 -0.02604 0.39523 C -0.02639 0.39916 -0.02656 0.40333 -0.02725 0.40726 C -0.02778 0.41073 -0.02986 0.41766 -0.02986 0.4179 C -0.03107 0.4283 -0.03212 0.43408 -0.03507 0.4438 C -0.03732 0.46877 -0.04253 0.49306 -0.04548 0.51803 C -0.04739 0.53469 -0.04861 0.55388 -0.0559 0.56822 C -0.05746 0.57516 -0.06111 0.58348 -0.06111 0.59065 " pathEditMode="relative" rAng="0" ptsTypes="ffffffffff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01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951E-6 C -0.00399 0.00046 -0.00833 0.00023 -0.01111 0.00231 C -0.02083 0.00902 -0.02187 0.04255 -0.02569 0.05296 C -0.03003 0.08557 -0.03437 0.10245 -0.03628 0.13899 C -0.03923 0.19334 -0.03576 0.25023 -0.06528 0.30134 C -0.06614 0.30712 -0.06666 0.31314 -0.06857 0.31892 C -0.07014 0.32401 -0.07587 0.33418 -0.07587 0.33441 C -0.07916 0.34968 -0.08212 0.35823 -0.09028 0.37257 C -0.0967 0.40911 -0.11111 0.4445 -0.11927 0.48127 C -0.12465 0.50555 -0.12795 0.53377 -0.14826 0.55458 C -0.1526 0.56476 -0.16267 0.57701 -0.16267 0.58765 " pathEditMode="relative" rAng="0" ptsTypes="ffffffffff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29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691E-6 C -0.00417 0.00046 -0.00868 0.00023 -0.01181 0.00185 C -0.02188 0.00763 -0.02292 0.03585 -0.02691 0.04463 C -0.03142 0.07192 -0.03611 0.08626 -0.03802 0.11702 C -0.04115 0.16258 -0.0375 0.21045 -0.0684 0.25347 C -0.06944 0.25832 -0.06997 0.26341 -0.07205 0.26827 C -0.07344 0.27243 -0.07951 0.28099 -0.07951 0.28122 C -0.08316 0.29417 -0.08611 0.30134 -0.09479 0.31313 C -0.10139 0.34389 -0.11649 0.37396 -0.12517 0.40472 C -0.13073 0.42507 -0.1342 0.44889 -0.15556 0.46646 C -0.16007 0.47502 -0.17066 0.4852 -0.17066 0.49422 " pathEditMode="relative" rAng="0" ptsTypes="ffffffffff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69195E-6 C -0.00035 0.00047 -0.00052 0.00023 -0.00069 0.00185 C -0.00104 0.0074 -0.00104 0.03492 -0.00121 0.04371 C -0.00156 0.07054 -0.00173 0.08442 -0.00173 0.11448 C -0.00191 0.15911 -0.00173 0.20606 -0.00312 0.24815 C -0.00312 0.25301 -0.0033 0.25787 -0.0033 0.26272 C -0.0033 0.26689 -0.00364 0.27521 -0.00364 0.27544 C -0.00382 0.28816 -0.00399 0.2951 -0.00434 0.30666 C -0.00469 0.33696 -0.00538 0.3661 -0.00573 0.39639 C -0.0059 0.41652 -0.00607 0.43964 -0.00712 0.45676 C -0.00729 0.46531 -0.00764 0.47526 -0.00764 0.48405 " pathEditMode="relative" rAng="0" ptsTypes="ffffffffff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42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9195E-6 C 0.00087 0.00047 0.00191 0.00023 0.00261 0.00185 C 0.00504 0.00763 0.00521 0.03585 0.00625 0.04464 C 0.0073 0.07193 0.00834 0.08627 0.00886 0.11702 C 0.00955 0.16258 0.00869 0.21046 0.01598 0.25347 C 0.01632 0.25833 0.0165 0.26342 0.01684 0.26827 C 0.01719 0.27267 0.01875 0.28122 0.01875 0.28146 C 0.01945 0.29417 0.02032 0.30134 0.02223 0.31337 C 0.02379 0.34413 0.02744 0.37396 0.02952 0.40495 C 0.03073 0.4253 0.0316 0.44912 0.03664 0.4667 C 0.03768 0.47526 0.04028 0.48543 0.04028 0.49445 " pathEditMode="relative" rAng="0" ptsTypes="ffffffffff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4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9722E-6 C 0.00034 0.00023 0.00069 -2.99722E-6 0.00104 0.00139 C 0.00208 0.00578 0.00225 0.02752 0.0026 0.03423 C 0.00312 0.05528 0.00347 0.06615 0.00364 0.08997 C 0.00399 0.12489 0.00364 0.16166 0.00677 0.19473 C 0.00677 0.19843 0.00694 0.20236 0.00712 0.20629 C 0.00729 0.20953 0.00781 0.21601 0.00781 0.21624 C 0.00816 0.22618 0.0085 0.2315 0.00937 0.24075 C 0.01007 0.26434 0.01146 0.28747 0.01232 0.31106 C 0.01302 0.32678 0.01337 0.34505 0.01545 0.3587 C 0.0158 0.36517 0.01701 0.37304 0.01701 0.37998 " pathEditMode="relative" rAng="0" ptsTypes="ffffffffff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9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014E-6 C 0.00139 0.00023 0.00313 1.85014E-6 0.00417 0.00115 C 0.00799 0.00485 0.00834 0.02289 0.0099 0.02868 C 0.01163 0.04625 0.01337 0.05527 0.01406 0.07516 C 0.01511 0.1043 0.01389 0.13506 0.02535 0.16258 C 0.0257 0.16582 0.02587 0.16905 0.02674 0.17206 C 0.02726 0.17484 0.02952 0.18039 0.02952 0.18062 C 0.0309 0.18871 0.03195 0.19334 0.03525 0.20097 C 0.03768 0.22086 0.04323 0.24005 0.04653 0.25971 C 0.04861 0.27289 0.04983 0.28816 0.05781 0.29949 C 0.05955 0.30504 0.06354 0.31152 0.06354 0.3173 " pathEditMode="relative" rAng="0" ptsTypes="ffffffffff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5486E-6 L 0.23629 -0.346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Предложения от муниципальных операторов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370385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Ввести в справочник школ позицию «Родитель» (для обозначения формы семейного образования) с полем для ввода ФИО.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Обеспечить возможность скачивать список детей (страница «Дети») в таблицу  </a:t>
            </a:r>
            <a:r>
              <a:rPr lang="en-US" sz="1600" dirty="0" smtClean="0"/>
              <a:t>Excel</a:t>
            </a:r>
            <a:r>
              <a:rPr lang="ru-RU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Обеспечить уведомление </a:t>
            </a:r>
            <a:r>
              <a:rPr lang="ru-RU" sz="1600" dirty="0"/>
              <a:t>оператора </a:t>
            </a:r>
            <a:r>
              <a:rPr lang="ru-RU" sz="1600" dirty="0" smtClean="0"/>
              <a:t>и автоматический </a:t>
            </a:r>
            <a:r>
              <a:rPr lang="ru-RU" sz="1600" dirty="0"/>
              <a:t>учёт </a:t>
            </a:r>
            <a:r>
              <a:rPr lang="ru-RU" sz="1600" dirty="0" smtClean="0"/>
              <a:t>карт </a:t>
            </a:r>
            <a:r>
              <a:rPr lang="ru-RU" sz="1600" dirty="0"/>
              <a:t>при </a:t>
            </a:r>
            <a:r>
              <a:rPr lang="ru-RU" sz="1600" dirty="0" smtClean="0"/>
              <a:t>переносе карты ребёнка в его район.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 карте ребёнка убрать блок «Дошкольное образование» (неактуален).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Ввести отчётные таблицы по реализации ИПРА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460" y="836712"/>
            <a:ext cx="33457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техническое задание: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34254"/>
            <a:ext cx="645240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содержательной части: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 организации качественной работы необходимы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45162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Инструктивное письмо от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о правомерности закрепления детей-инвалидов дошкольного возраста за ДОО вне очереди и порядок такого закрепления.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Рекомендации главам администраций муниципальных районов и городских округов о включении работы с БД ОВЗ в муниципальное задание.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ятиугольник 6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Нашивка 7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9" name="Нашивка 8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10" name="Нашивка 9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1" name="Нашивка 10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2" name="Нашивка 11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3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952328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НПБ ИПРА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285728"/>
            <a:ext cx="2357454" cy="785818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Конвенция о правах инвалидов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00034" y="1071546"/>
            <a:ext cx="1928826" cy="785818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ФЗ-273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6429388" y="1285860"/>
            <a:ext cx="2357454" cy="785818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ФЗ-419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4071934" y="1785926"/>
            <a:ext cx="1857388" cy="928694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Минтруд РФ №723н</a:t>
            </a:r>
            <a:endParaRPr lang="ru-RU" dirty="0"/>
          </a:p>
        </p:txBody>
      </p:sp>
      <p:cxnSp>
        <p:nvCxnSpPr>
          <p:cNvPr id="24" name="Shape 23"/>
          <p:cNvCxnSpPr/>
          <p:nvPr/>
        </p:nvCxnSpPr>
        <p:spPr>
          <a:xfrm>
            <a:off x="5214944" y="1071548"/>
            <a:ext cx="1143005" cy="57150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>
            <a:endCxn id="8" idx="3"/>
          </p:cNvCxnSpPr>
          <p:nvPr/>
        </p:nvCxnSpPr>
        <p:spPr>
          <a:xfrm rot="10800000" flipV="1">
            <a:off x="2428860" y="785793"/>
            <a:ext cx="1357322" cy="678661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 flipV="1">
            <a:off x="5929322" y="2071678"/>
            <a:ext cx="1571636" cy="35719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500034" y="2428868"/>
            <a:ext cx="1785950" cy="785818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ФГОС НОО ОВЗ</a:t>
            </a:r>
            <a:br>
              <a:rPr lang="ru-RU" dirty="0" smtClean="0"/>
            </a:br>
            <a:r>
              <a:rPr lang="ru-RU" dirty="0" smtClean="0"/>
              <a:t>ФГОС О УО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3714752"/>
            <a:ext cx="1785950" cy="785818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СОУ</a:t>
            </a:r>
            <a:endParaRPr lang="ru-RU" dirty="0"/>
          </a:p>
        </p:txBody>
      </p:sp>
      <p:sp>
        <p:nvSpPr>
          <p:cNvPr id="34" name="Скругленный прямоугольник 33">
            <a:hlinkClick r:id="rId5" action="ppaction://hlinksldjump"/>
          </p:cNvPr>
          <p:cNvSpPr/>
          <p:nvPr/>
        </p:nvSpPr>
        <p:spPr>
          <a:xfrm>
            <a:off x="3071802" y="3012818"/>
            <a:ext cx="2357454" cy="857256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Соглашение </a:t>
            </a:r>
            <a:r>
              <a:rPr lang="ru-RU" dirty="0" err="1" smtClean="0"/>
              <a:t>Минобрнауки</a:t>
            </a:r>
            <a:r>
              <a:rPr lang="ru-RU" dirty="0" smtClean="0"/>
              <a:t> НСО – ГКУ ГБ МСЭ по НСО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29256" y="3357562"/>
            <a:ext cx="1357322" cy="500066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Регламент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4071942"/>
            <a:ext cx="2357454" cy="857256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Приказ о назначении  регионального оператора</a:t>
            </a:r>
            <a:endParaRPr lang="ru-RU" dirty="0"/>
          </a:p>
        </p:txBody>
      </p:sp>
      <p:sp>
        <p:nvSpPr>
          <p:cNvPr id="37" name="Скругленный прямоугольник 36">
            <a:hlinkClick r:id="rId6" action="ppaction://hlinksldjump"/>
          </p:cNvPr>
          <p:cNvSpPr/>
          <p:nvPr/>
        </p:nvSpPr>
        <p:spPr>
          <a:xfrm>
            <a:off x="3103912" y="5072074"/>
            <a:ext cx="3143272" cy="642942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Порядок информационного взаимодействия ИПРА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1178695" y="2136893"/>
            <a:ext cx="500066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1108051" y="3463925"/>
            <a:ext cx="500066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358480" y="2856702"/>
            <a:ext cx="28575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память с посл. доступом 49"/>
          <p:cNvSpPr/>
          <p:nvPr/>
        </p:nvSpPr>
        <p:spPr>
          <a:xfrm>
            <a:off x="642910" y="5000636"/>
            <a:ext cx="1571636" cy="714380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БД ОВЗ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>
            <a:off x="1179489" y="4749809"/>
            <a:ext cx="500066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23"/>
          <p:cNvCxnSpPr/>
          <p:nvPr/>
        </p:nvCxnSpPr>
        <p:spPr>
          <a:xfrm>
            <a:off x="4305912" y="3887124"/>
            <a:ext cx="1071567" cy="571502"/>
          </a:xfrm>
          <a:prstGeom prst="curvedConnector3">
            <a:avLst>
              <a:gd name="adj1" fmla="val 7793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10800000" flipV="1">
            <a:off x="4643438" y="4714884"/>
            <a:ext cx="785818" cy="28575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/>
        </p:nvCxnSpPr>
        <p:spPr>
          <a:xfrm rot="10800000">
            <a:off x="2214546" y="5357826"/>
            <a:ext cx="785818" cy="142876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ятиугольник 66">
            <a:hlinkClick r:id="rId7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8" name="Нашивка 67">
            <a:hlinkClick r:id="rId8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69" name="Нашивка 68">
            <a:hlinkClick r:id="rId9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70" name="Нашивка 69">
            <a:hlinkClick r:id="rId10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71" name="Нашивка 70">
            <a:hlinkClick r:id="rId11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72" name="Нашивка 71">
            <a:hlinkClick r:id="rId12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73" name="Picture 6" descr="http://arstyle.org/uploads/posts/2009-12/1262159068_1233843256_dq199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74" name="Стрелка вправо 73">
            <a:hlinkClick r:id="rId6" action="ppaction://hlinksldjump"/>
          </p:cNvPr>
          <p:cNvSpPr/>
          <p:nvPr/>
        </p:nvSpPr>
        <p:spPr>
          <a:xfrm>
            <a:off x="5857696" y="5251139"/>
            <a:ext cx="1071570" cy="4046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туда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5" name="Стрелка влево 74">
            <a:hlinkClick r:id="rId15" action="ppaction://hlinksldjump"/>
          </p:cNvPr>
          <p:cNvSpPr/>
          <p:nvPr/>
        </p:nvSpPr>
        <p:spPr>
          <a:xfrm>
            <a:off x="5786446" y="5608517"/>
            <a:ext cx="1071570" cy="35719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обратно</a:t>
            </a:r>
          </a:p>
        </p:txBody>
      </p:sp>
      <p:pic>
        <p:nvPicPr>
          <p:cNvPr id="10244" name="Picture 4" descr="http://www.funlib.ru/cimg/2014/101915/484554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53" r="12050"/>
          <a:stretch>
            <a:fillRect/>
          </a:stretch>
        </p:blipFill>
        <p:spPr bwMode="auto">
          <a:xfrm>
            <a:off x="7000704" y="5012887"/>
            <a:ext cx="1143008" cy="1063318"/>
          </a:xfrm>
          <a:prstGeom prst="rect">
            <a:avLst/>
          </a:prstGeom>
          <a:noFill/>
        </p:spPr>
      </p:pic>
      <p:sp>
        <p:nvSpPr>
          <p:cNvPr id="83" name="Загнутый угол 82">
            <a:hlinkClick r:id="rId17" action="ppaction://hlinksldjump"/>
          </p:cNvPr>
          <p:cNvSpPr/>
          <p:nvPr/>
        </p:nvSpPr>
        <p:spPr>
          <a:xfrm rot="20776892">
            <a:off x="8034484" y="5018944"/>
            <a:ext cx="749705" cy="7729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Приказ №__ от ______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>
            <a:hlinkClick r:id="rId18" action="ppaction://hlinksldjump"/>
          </p:cNvPr>
          <p:cNvSpPr/>
          <p:nvPr/>
        </p:nvSpPr>
        <p:spPr>
          <a:xfrm>
            <a:off x="1857356" y="4214818"/>
            <a:ext cx="192882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Доступность 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952328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ФЗ-273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37136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Статья 63. п.5.  </a:t>
            </a:r>
            <a:r>
              <a:rPr lang="ru-RU" sz="1600" i="1" dirty="0" smtClean="0">
                <a:solidFill>
                  <a:srgbClr val="FF0000"/>
                </a:solidFill>
              </a:rPr>
              <a:t>Органы местного самоуправления </a:t>
            </a:r>
            <a:r>
              <a:rPr lang="ru-RU" sz="1600" dirty="0" smtClean="0"/>
              <a:t>муниципальных районов и городских округов </a:t>
            </a:r>
            <a:r>
              <a:rPr lang="ru-RU" sz="1600" i="1" dirty="0" smtClean="0">
                <a:solidFill>
                  <a:srgbClr val="FF0000"/>
                </a:solidFill>
              </a:rPr>
              <a:t>ведут учет детей</a:t>
            </a:r>
            <a:r>
              <a:rPr lang="ru-RU" sz="1600" dirty="0" smtClean="0"/>
              <a:t>, имеющих право на получение общего образования каждого уровня и проживающих на территориях соответствующих муниципальных образований, </a:t>
            </a:r>
            <a:r>
              <a:rPr lang="ru-RU" sz="1600" i="1" dirty="0" smtClean="0">
                <a:solidFill>
                  <a:srgbClr val="FF0000"/>
                </a:solidFill>
              </a:rPr>
              <a:t>и форм получения образования</a:t>
            </a:r>
            <a:r>
              <a:rPr lang="ru-RU" sz="1600" dirty="0" smtClean="0"/>
              <a:t>, определенных родителями (законными представителями) детей. …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452" y="201897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Статья 79. п.1</a:t>
            </a:r>
            <a:r>
              <a:rPr lang="ru-RU" sz="1600" dirty="0" smtClean="0"/>
              <a:t>. </a:t>
            </a:r>
            <a:r>
              <a:rPr lang="ru-RU" sz="1600" i="1" dirty="0" smtClean="0">
                <a:solidFill>
                  <a:srgbClr val="FF0000"/>
                </a:solidFill>
              </a:rPr>
              <a:t>Содержание образования и условия </a:t>
            </a:r>
            <a:r>
              <a:rPr lang="ru-RU" sz="1600" dirty="0" smtClean="0"/>
              <a:t>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</a:t>
            </a:r>
            <a:r>
              <a:rPr lang="ru-RU" sz="1600" i="1" dirty="0" smtClean="0">
                <a:solidFill>
                  <a:srgbClr val="FF0000"/>
                </a:solidFill>
              </a:rPr>
              <a:t>в соответствии с индивидуальной программой реабилитации инвалида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452" y="3090540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Статья 79. п.3</a:t>
            </a:r>
            <a:r>
              <a:rPr lang="ru-RU" sz="1600" dirty="0" smtClean="0"/>
              <a:t>. 3. Под </a:t>
            </a:r>
            <a:r>
              <a:rPr lang="ru-RU" sz="1600" i="1" dirty="0" smtClean="0">
                <a:solidFill>
                  <a:srgbClr val="FF0000"/>
                </a:solidFill>
              </a:rPr>
              <a:t>специальными условиями </a:t>
            </a:r>
            <a:r>
              <a:rPr lang="ru-RU" sz="1600" dirty="0" smtClean="0"/>
  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</a:t>
            </a:r>
            <a:r>
              <a:rPr lang="ru-RU" sz="1600" i="1" dirty="0" smtClean="0">
                <a:solidFill>
                  <a:srgbClr val="FF0000"/>
                </a:solidFill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 </a:t>
            </a:r>
            <a:r>
              <a:rPr lang="ru-RU" sz="1600" i="1" dirty="0" smtClean="0">
                <a:solidFill>
                  <a:srgbClr val="FF0000"/>
                </a:solidFill>
                <a:hlinkClick r:id="rId2"/>
              </a:rPr>
              <a:t>доступа</a:t>
            </a:r>
            <a:r>
              <a:rPr lang="ru-RU" sz="1600" i="1" dirty="0" smtClean="0">
                <a:solidFill>
                  <a:srgbClr val="FF0000"/>
                </a:solidFill>
              </a:rPr>
              <a:t> в здания организаций</a:t>
            </a:r>
            <a:r>
              <a:rPr lang="ru-RU" sz="1600" dirty="0" smtClean="0"/>
              <a:t>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Нашивка 9">
            <a:hlinkClick r:id="rId4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11" name="Нашивка 10">
            <a:hlinkClick r:id="rId5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12" name="Нашивка 11">
            <a:hlinkClick r:id="rId6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3" name="Нашивка 12">
            <a:hlinkClick r:id="rId7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4" name="Нашивка 13">
            <a:hlinkClick r:id="rId8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5" name="Picture 6" descr="http://arstyle.org/uploads/posts/2009-12/1262159068_1233843256_dq199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4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РОССИЙСКАЯ </a:t>
            </a:r>
            <a:r>
              <a:rPr lang="ru-RU" sz="1400" b="1" dirty="0" smtClean="0"/>
              <a:t>ФЕДЕРАЦИЯ </a:t>
            </a:r>
            <a:r>
              <a:rPr lang="ru-RU" sz="1400" b="1" dirty="0"/>
              <a:t> </a:t>
            </a:r>
            <a:r>
              <a:rPr lang="ru-RU" sz="1400" b="1" dirty="0" smtClean="0"/>
              <a:t>ФЕДЕРАЛЬНЫЙ ЗАКОН </a:t>
            </a:r>
            <a:r>
              <a:rPr lang="ru-RU" sz="1400" b="1" dirty="0"/>
              <a:t> </a:t>
            </a:r>
          </a:p>
          <a:p>
            <a:pPr algn="ctr"/>
            <a:r>
              <a:rPr lang="ru-RU" sz="1400" b="1" dirty="0"/>
              <a:t>О ВНЕСЕНИИ </a:t>
            </a:r>
            <a:r>
              <a:rPr lang="ru-RU" sz="1400" b="1" dirty="0" smtClean="0"/>
              <a:t>ИЗМЕНЕНИЙ В </a:t>
            </a:r>
            <a:r>
              <a:rPr lang="ru-RU" sz="1400" b="1" dirty="0"/>
              <a:t>ОТДЕЛЬНЫЕ ЗАКОНОДАТЕЛЬНЫЕ АКТЫ </a:t>
            </a:r>
            <a:r>
              <a:rPr lang="ru-RU" sz="1400" b="1" dirty="0" smtClean="0"/>
              <a:t>РОССИЙСКОЙ ФЕДЕРАЦИИ </a:t>
            </a:r>
            <a:r>
              <a:rPr lang="ru-RU" sz="1400" b="1" dirty="0"/>
              <a:t>ПО ВОПРОСАМ СОЦИАЛЬНОЙ ЗАЩИТЫ </a:t>
            </a:r>
            <a:r>
              <a:rPr lang="ru-RU" sz="1400" b="1" dirty="0" smtClean="0"/>
              <a:t>ИНВАЛИДОВ В </a:t>
            </a:r>
            <a:r>
              <a:rPr lang="ru-RU" sz="1400" b="1" dirty="0"/>
              <a:t>СВЯЗИ С РАТИФИКАЦИЕЙ КОНВЕНЦИИ О ПРАВАХ ИНВАЛИДОВ</a:t>
            </a:r>
          </a:p>
          <a:p>
            <a:pPr algn="ctr"/>
            <a:r>
              <a:rPr lang="ru-RU" sz="1400" dirty="0"/>
              <a:t> </a:t>
            </a:r>
            <a:r>
              <a:rPr lang="ru-RU" sz="1400" dirty="0" smtClean="0"/>
              <a:t>Принят Государственной Думой 21 </a:t>
            </a:r>
            <a:r>
              <a:rPr lang="ru-RU" sz="1400" dirty="0"/>
              <a:t>ноября 2014 года</a:t>
            </a:r>
          </a:p>
          <a:p>
            <a:pPr algn="ctr"/>
            <a:r>
              <a:rPr lang="ru-RU" sz="1400" dirty="0" smtClean="0"/>
              <a:t>Одобрен Советом Федерации 26 </a:t>
            </a:r>
            <a:r>
              <a:rPr lang="ru-RU" sz="1400" dirty="0"/>
              <a:t>ноября 2014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Статья 5.1. </a:t>
            </a:r>
            <a:r>
              <a:rPr lang="ru-RU" sz="1600" dirty="0"/>
              <a:t>Федеральный реестр инвалидов</a:t>
            </a:r>
          </a:p>
          <a:p>
            <a:r>
              <a:rPr lang="ru-RU" sz="1600" dirty="0"/>
              <a:t> </a:t>
            </a:r>
            <a:r>
              <a:rPr lang="ru-RU" sz="1600" i="1" dirty="0" smtClean="0">
                <a:solidFill>
                  <a:srgbClr val="FF0000"/>
                </a:solidFill>
              </a:rPr>
              <a:t>Федеральный </a:t>
            </a:r>
            <a:r>
              <a:rPr lang="ru-RU" sz="1600" i="1" dirty="0">
                <a:solidFill>
                  <a:srgbClr val="FF0000"/>
                </a:solidFill>
              </a:rPr>
              <a:t>реестр инвалидов </a:t>
            </a:r>
            <a:r>
              <a:rPr lang="ru-RU" sz="1600" dirty="0"/>
              <a:t>является федеральной государственной информационной системой и ведется </a:t>
            </a:r>
            <a:r>
              <a:rPr lang="ru-RU" sz="1600" i="1" dirty="0">
                <a:solidFill>
                  <a:srgbClr val="FF0000"/>
                </a:solidFill>
              </a:rPr>
              <a:t>в целях учета сведений об инвалидах</a:t>
            </a:r>
            <a:r>
              <a:rPr lang="ru-RU" sz="1600" dirty="0"/>
              <a:t>, в том числе о детях-инвалидах, включая сведения о группе инвалидности, об ограничениях жизнедеятельности, о нарушенных функциях организма и степени утраты профессиональной трудоспособности инвалида, а также </a:t>
            </a:r>
            <a:r>
              <a:rPr lang="ru-RU" sz="1600" i="1" dirty="0">
                <a:solidFill>
                  <a:srgbClr val="FF0000"/>
                </a:solidFill>
              </a:rPr>
              <a:t>о проводимых реабилитационных или </a:t>
            </a:r>
            <a:r>
              <a:rPr lang="ru-RU" sz="1600" i="1" dirty="0" err="1">
                <a:solidFill>
                  <a:srgbClr val="FF0000"/>
                </a:solidFill>
              </a:rPr>
              <a:t>абилитационных</a:t>
            </a:r>
            <a:r>
              <a:rPr lang="ru-RU" sz="1600" i="1" dirty="0">
                <a:solidFill>
                  <a:srgbClr val="FF0000"/>
                </a:solidFill>
              </a:rPr>
              <a:t> мероприятиях</a:t>
            </a:r>
            <a:r>
              <a:rPr lang="ru-RU" sz="1600" dirty="0"/>
              <a:t>, производимых инвалиду денежных выплатах и об иных мерах социальной защиты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35756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Формирование, ведение федерального реестра инвалидов</a:t>
            </a:r>
            <a:r>
              <a:rPr lang="ru-RU" sz="1600" dirty="0"/>
              <a:t>, использование содержащихся в нем сведений, в том числе </a:t>
            </a:r>
            <a:r>
              <a:rPr lang="ru-RU" sz="1600" i="1" dirty="0">
                <a:solidFill>
                  <a:srgbClr val="FF0000"/>
                </a:solidFill>
              </a:rPr>
              <a:t>установление формы и сроков представления </a:t>
            </a:r>
            <a:r>
              <a:rPr lang="ru-RU" sz="1600" dirty="0"/>
              <a:t>в этот реестр сведений, указанных в части четвертой настоящей статьи, осуществляются </a:t>
            </a:r>
            <a:r>
              <a:rPr lang="ru-RU" sz="1600" i="1" dirty="0">
                <a:solidFill>
                  <a:srgbClr val="FF0000"/>
                </a:solidFill>
              </a:rPr>
              <a:t>в порядке, установленном Правительством Российской </a:t>
            </a:r>
            <a:r>
              <a:rPr lang="ru-RU" sz="1600" i="1" dirty="0" smtClean="0">
                <a:solidFill>
                  <a:srgbClr val="FF0000"/>
                </a:solidFill>
              </a:rPr>
              <a:t>Федерации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34453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Статья 15. </a:t>
            </a:r>
            <a:r>
              <a:rPr lang="ru-RU" sz="1600" dirty="0" smtClean="0"/>
              <a:t>В </a:t>
            </a:r>
            <a:r>
              <a:rPr lang="ru-RU" sz="1600" dirty="0"/>
              <a:t>случаях, если существующие </a:t>
            </a:r>
            <a:r>
              <a:rPr lang="ru-RU" sz="1600" i="1" dirty="0">
                <a:solidFill>
                  <a:srgbClr val="FF0000"/>
                </a:solidFill>
              </a:rPr>
              <a:t>объекты</a:t>
            </a:r>
            <a:r>
              <a:rPr lang="ru-RU" sz="1600" dirty="0"/>
              <a:t> социальной, инженерной и транспортной инфраструктур </a:t>
            </a:r>
            <a:r>
              <a:rPr lang="ru-RU" sz="1600" i="1" dirty="0">
                <a:solidFill>
                  <a:srgbClr val="FF0000"/>
                </a:solidFill>
              </a:rPr>
              <a:t>невозможно полностью приспособить </a:t>
            </a:r>
            <a:r>
              <a:rPr lang="ru-RU" sz="1600" dirty="0"/>
              <a:t>с учетом потребностей инвалидов, собственники </a:t>
            </a:r>
            <a:r>
              <a:rPr lang="ru-RU" sz="1600" dirty="0" smtClean="0"/>
              <a:t>….. </a:t>
            </a:r>
            <a:r>
              <a:rPr lang="ru-RU" sz="1600" i="1" dirty="0" smtClean="0">
                <a:solidFill>
                  <a:srgbClr val="FF0000"/>
                </a:solidFill>
              </a:rPr>
              <a:t>меры </a:t>
            </a:r>
            <a:r>
              <a:rPr lang="ru-RU" sz="1600" i="1" dirty="0">
                <a:solidFill>
                  <a:srgbClr val="FF0000"/>
                </a:solidFill>
              </a:rPr>
              <a:t>для обеспечения доступа </a:t>
            </a:r>
            <a:r>
              <a:rPr lang="ru-RU" sz="1600" dirty="0"/>
              <a:t>инвалидов к месту предоставления услуги либо, когда это возможно, </a:t>
            </a:r>
            <a:r>
              <a:rPr lang="ru-RU" sz="1600" i="1" dirty="0">
                <a:solidFill>
                  <a:srgbClr val="FF0000"/>
                </a:solidFill>
              </a:rPr>
              <a:t>обеспечить предоставление необходимых услуг по месту жительства инвалида или в дистанционном режиме</a:t>
            </a:r>
            <a:r>
              <a:rPr lang="ru-RU" sz="1600" dirty="0"/>
              <a:t>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357166"/>
            <a:ext cx="2357454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ФЗ-419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ятиугольник 9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Нашивка 10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12" name="Нашивка 11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13" name="Нашивка 12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4" name="Нашивка 13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5" name="Нашивка 14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6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42984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ОБ </a:t>
            </a:r>
            <a:r>
              <a:rPr lang="ru-RU" sz="1400" b="1" dirty="0"/>
              <a:t>УТВЕРЖДЕНИИ ФОРМЫ И </a:t>
            </a:r>
            <a:r>
              <a:rPr lang="ru-RU" sz="1400" b="1" dirty="0" smtClean="0"/>
              <a:t>ПОРЯДКА </a:t>
            </a:r>
            <a:br>
              <a:rPr lang="ru-RU" sz="1400" b="1" dirty="0" smtClean="0"/>
            </a:br>
            <a:r>
              <a:rPr lang="ru-RU" sz="1400" dirty="0" smtClean="0"/>
              <a:t>предоставления органами исполнительной власти субъектов Российской Федерации, органами местного самоуправления и организациями независимо от их организационно-правовых форм информации об исполнении возложенных на них индивидуальной программой реабилитации или </a:t>
            </a:r>
            <a:r>
              <a:rPr lang="ru-RU" sz="1400" dirty="0" err="1" smtClean="0"/>
              <a:t>абилитации</a:t>
            </a:r>
            <a:r>
              <a:rPr lang="ru-RU" sz="1400" dirty="0" smtClean="0"/>
              <a:t> инвалида и индивидуальной программой реабилитации или </a:t>
            </a:r>
            <a:r>
              <a:rPr lang="ru-RU" sz="1400" dirty="0" err="1" smtClean="0"/>
              <a:t>абилитации</a:t>
            </a:r>
            <a:r>
              <a:rPr lang="ru-RU" sz="1400" dirty="0" smtClean="0"/>
              <a:t> ребенка-инвалида мероприятий в федеральные государственные учреждения медико-социальной экспертизы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28572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Зарегистрировано в Минюсте России 10 декабря 2015 г. N40050</a:t>
            </a:r>
          </a:p>
          <a:p>
            <a:pPr algn="ctr"/>
            <a:r>
              <a:rPr lang="ru-RU" sz="1600" b="1" dirty="0" smtClean="0"/>
              <a:t>Министерство труда и социальной защиты Российской Федерации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ПРИКАЗ от 15 октября 2015 г. N 723н</a:t>
            </a:r>
            <a:endParaRPr lang="ru-RU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2428868"/>
            <a:ext cx="14773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2.3. Данные об исполнении мероприятий, возложенных ИПРА инвалида (ИПРА ребенка-инвалида) на орган исполнительной власти субъекта Российской Федерации в сфере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00232" y="2571744"/>
          <a:ext cx="6858049" cy="33256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14842"/>
                <a:gridCol w="1071570"/>
                <a:gridCol w="642942"/>
                <a:gridCol w="928695"/>
              </a:tblGrid>
              <a:tr h="494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мероприятия</a:t>
                      </a:r>
                    </a:p>
                  </a:txBody>
                  <a:tcPr marL="33867" marR="33867" marT="16933" marB="169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Исполнитель</a:t>
                      </a:r>
                      <a:endParaRPr lang="ru-RU" sz="1400" b="1" dirty="0"/>
                    </a:p>
                  </a:txBody>
                  <a:tcPr marL="33867" marR="33867" marT="16933" marB="169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Дата</a:t>
                      </a:r>
                      <a:endParaRPr lang="ru-RU" sz="1400" b="1" dirty="0"/>
                    </a:p>
                  </a:txBody>
                  <a:tcPr marL="33867" marR="33867" marT="16933" marB="169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Результат</a:t>
                      </a:r>
                      <a:endParaRPr lang="ru-RU" sz="1400" b="1" dirty="0"/>
                    </a:p>
                  </a:txBody>
                  <a:tcPr marL="33867" marR="33867" marT="16933" marB="16933" anchor="ctr"/>
                </a:tc>
              </a:tr>
              <a:tr h="207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Условия по организации обучения</a:t>
                      </a:r>
                    </a:p>
                  </a:txBody>
                  <a:tcPr marL="33867" marR="33867" marT="16933" marB="169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Общеобразовательная программа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</a:tr>
              <a:tr h="295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Адаптированная основная образовательная программа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Специальные педагогические условия для получения образования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</a:tr>
              <a:tr h="207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1" i="1" dirty="0"/>
                        <a:t>Психолого-педагогическая помощь</a:t>
                      </a:r>
                    </a:p>
                  </a:txBody>
                  <a:tcPr marL="33867" marR="33867" marT="16933" marB="169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Психолого-педагогическое консультирование инвалида и его семьи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</a:tr>
              <a:tr h="207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Педагогическая коррекция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</a:tr>
              <a:tr h="382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Психолого-педагогическое сопровождение учебного процесса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/>
                        <a:t>   </a:t>
                      </a:r>
                    </a:p>
                  </a:txBody>
                  <a:tcPr marL="33867" marR="33867" marT="16933" marB="1693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/>
                        <a:t>   </a:t>
                      </a:r>
                    </a:p>
                  </a:txBody>
                  <a:tcPr marL="33867" marR="33867" marT="16933" marB="16933"/>
                </a:tc>
              </a:tr>
            </a:tbl>
          </a:graphicData>
        </a:graphic>
      </p:graphicFrame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Нашивка 8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10" name="Нашивка 9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11" name="Нашивка 10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12" name="Нашивка 11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3" name="Нашивка 12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4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214290"/>
            <a:ext cx="2786050" cy="631844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 723н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714480" y="3000372"/>
            <a:ext cx="1714512" cy="428628"/>
            <a:chOff x="279198" y="199826"/>
            <a:chExt cx="820340" cy="8203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79198" y="199826"/>
              <a:ext cx="820340" cy="8203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19244" y="239872"/>
              <a:ext cx="740248" cy="74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Образование</a:t>
              </a:r>
              <a:endParaRPr lang="ru-RU" sz="1600" kern="1200" dirty="0"/>
            </a:p>
          </p:txBody>
        </p:sp>
      </p:grp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49160" y="6261628"/>
            <a:ext cx="1492948" cy="5000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Общее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367770" y="6261844"/>
            <a:ext cx="1500198" cy="500066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НПБ ИПРА</a:t>
            </a:r>
          </a:p>
        </p:txBody>
      </p:sp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2674852" y="6261844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ребёнка</a:t>
            </a:r>
          </a:p>
        </p:txBody>
      </p:sp>
      <p:sp>
        <p:nvSpPr>
          <p:cNvPr id="8" name="Нашивка 7">
            <a:hlinkClick r:id="rId5" action="ppaction://hlinksldjump"/>
          </p:cNvPr>
          <p:cNvSpPr/>
          <p:nvPr/>
        </p:nvSpPr>
        <p:spPr>
          <a:xfrm>
            <a:off x="3980832" y="6271892"/>
            <a:ext cx="1714512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специалиста</a:t>
            </a:r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5470982" y="6283042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Карта ОО</a:t>
            </a: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>
            <a:off x="6766914" y="6281940"/>
            <a:ext cx="1500198" cy="500066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Отчёты</a:t>
            </a:r>
          </a:p>
        </p:txBody>
      </p:sp>
      <p:pic>
        <p:nvPicPr>
          <p:cNvPr id="11" name="Picture 6" descr="http://arstyle.org/uploads/posts/2009-12/1262159068_1233843256_dq19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70" y="5989618"/>
            <a:ext cx="928662" cy="84411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543164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Соглашение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19" y="857232"/>
            <a:ext cx="885828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428596" y="2857496"/>
            <a:ext cx="1785950" cy="285752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ГКУ ГБ МСЭ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 rot="20527797">
            <a:off x="2042316" y="2817193"/>
            <a:ext cx="804761" cy="86642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ИПРА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452562" y="2571744"/>
          <a:ext cx="2262182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143504" y="3286124"/>
            <a:ext cx="214314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dirty="0" smtClean="0">
                <a:solidFill>
                  <a:schemeClr val="tx1"/>
                </a:solidFill>
              </a:rPr>
              <a:t> НСО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929322" y="3929066"/>
            <a:ext cx="571504" cy="28575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4942" y="4286256"/>
            <a:ext cx="214314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Региональный оператор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F:\ОЦСППО\ОЦДиК-общее\логотип испр.jpg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823097" cy="6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Блок-схема: память с посл. доступом 23"/>
          <p:cNvSpPr/>
          <p:nvPr/>
        </p:nvSpPr>
        <p:spPr>
          <a:xfrm>
            <a:off x="5929322" y="5381764"/>
            <a:ext cx="1571636" cy="714380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БД ОВЗ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50006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обеспечение информационного взаимодействия по ИПРА в системе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550070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инструмент информационного обмена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2627E-6 L 0.36042 -0.042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>
        <p:bldAsOne/>
      </p:bldGraphic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094" y="59727"/>
            <a:ext cx="2543164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Порядок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Загнутый угол 12"/>
          <p:cNvSpPr/>
          <p:nvPr/>
        </p:nvSpPr>
        <p:spPr>
          <a:xfrm rot="20527797">
            <a:off x="843845" y="1051281"/>
            <a:ext cx="955455" cy="99422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ИПРА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память с посл. доступом 15"/>
          <p:cNvSpPr/>
          <p:nvPr/>
        </p:nvSpPr>
        <p:spPr>
          <a:xfrm>
            <a:off x="3286116" y="962883"/>
            <a:ext cx="1571636" cy="714380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БД ОВЗ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071670" y="1177197"/>
            <a:ext cx="785818" cy="35719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533" t="47156" r="1923" b="38477"/>
          <a:stretch>
            <a:fillRect/>
          </a:stretch>
        </p:blipFill>
        <p:spPr bwMode="auto">
          <a:xfrm>
            <a:off x="59719" y="2320205"/>
            <a:ext cx="9001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трелка вниз 17"/>
          <p:cNvSpPr/>
          <p:nvPr/>
        </p:nvSpPr>
        <p:spPr>
          <a:xfrm>
            <a:off x="3857620" y="1760575"/>
            <a:ext cx="357190" cy="631067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34321"/>
            <a:ext cx="1428760" cy="1349494"/>
          </a:xfrm>
          <a:prstGeom prst="rect">
            <a:avLst/>
          </a:prstGeom>
          <a:noFill/>
        </p:spPr>
      </p:pic>
      <p:sp>
        <p:nvSpPr>
          <p:cNvPr id="19" name="Плюс 18"/>
          <p:cNvSpPr/>
          <p:nvPr/>
        </p:nvSpPr>
        <p:spPr>
          <a:xfrm>
            <a:off x="5214942" y="1677263"/>
            <a:ext cx="571504" cy="500066"/>
          </a:xfrm>
          <a:prstGeom prst="mathPl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00232" y="82000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ОЦДК</a:t>
            </a:r>
            <a:endParaRPr lang="ru-RU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2177329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Карта ребёнка</a:t>
            </a:r>
            <a:endParaRPr lang="ru-RU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53072" y="20002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Муниципальному оператору</a:t>
            </a:r>
            <a:endParaRPr lang="ru-RU" sz="1400" b="1" dirty="0"/>
          </a:p>
        </p:txBody>
      </p:sp>
      <p:pic>
        <p:nvPicPr>
          <p:cNvPr id="25606" name="Picture 6" descr="http://service.data-chip.ru/img_stat/1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12293"/>
            <a:ext cx="1285884" cy="1846286"/>
          </a:xfrm>
          <a:prstGeom prst="rect">
            <a:avLst/>
          </a:prstGeom>
          <a:noFill/>
        </p:spPr>
      </p:pic>
      <p:sp>
        <p:nvSpPr>
          <p:cNvPr id="23" name="Блок-схема: решение 22"/>
          <p:cNvSpPr/>
          <p:nvPr/>
        </p:nvSpPr>
        <p:spPr>
          <a:xfrm>
            <a:off x="1000100" y="3381500"/>
            <a:ext cx="2107515" cy="1000132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Если карта уже была создана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1905044" y="4608009"/>
            <a:ext cx="357190" cy="4286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9418" y="4274569"/>
            <a:ext cx="48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5096012"/>
            <a:ext cx="257176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Исполнитель  ИПРА - ОО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179053" y="3714940"/>
            <a:ext cx="607129" cy="35719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5303" y="348837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71934" y="3655377"/>
            <a:ext cx="257176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Определяем исполнителя</a:t>
            </a:r>
          </a:p>
        </p:txBody>
      </p:sp>
      <p:pic>
        <p:nvPicPr>
          <p:cNvPr id="30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70660"/>
            <a:ext cx="571504" cy="53979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785918" y="57706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</a:t>
            </a:r>
            <a:endParaRPr lang="ru-RU" b="1" dirty="0"/>
          </a:p>
        </p:txBody>
      </p:sp>
      <p:pic>
        <p:nvPicPr>
          <p:cNvPr id="25608" name="Picture 8" descr="http://ih.constantcontact.com/fs053/1105402949069/img/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699222"/>
            <a:ext cx="500065" cy="575263"/>
          </a:xfrm>
          <a:prstGeom prst="rect">
            <a:avLst/>
          </a:prstGeom>
          <a:noFill/>
        </p:spPr>
      </p:pic>
      <p:pic>
        <p:nvPicPr>
          <p:cNvPr id="37" name="Picture 8" descr="http://ih.constantcontact.com/fs053/1105402949069/img/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167318"/>
            <a:ext cx="500065" cy="57526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143504" y="42387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родителю</a:t>
            </a:r>
            <a:endParaRPr lang="ru-RU" b="1" dirty="0"/>
          </a:p>
        </p:txBody>
      </p:sp>
      <p:sp>
        <p:nvSpPr>
          <p:cNvPr id="40" name="Овальная выноска 39"/>
          <p:cNvSpPr/>
          <p:nvPr/>
        </p:nvSpPr>
        <p:spPr>
          <a:xfrm>
            <a:off x="4000496" y="4881698"/>
            <a:ext cx="4357718" cy="571504"/>
          </a:xfrm>
          <a:prstGeom prst="wedgeEllipseCallout">
            <a:avLst>
              <a:gd name="adj1" fmla="val -26105"/>
              <a:gd name="adj2" fmla="val -97499"/>
            </a:avLst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Выясняем ОО, в которой обучается (воспитывается) ребёнок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86314" y="5770660"/>
            <a:ext cx="3000396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Прикрепляем карту ребёнка к ОО</a:t>
            </a:r>
          </a:p>
        </p:txBody>
      </p:sp>
      <p:sp>
        <p:nvSpPr>
          <p:cNvPr id="42" name="Стрелка влево 41"/>
          <p:cNvSpPr/>
          <p:nvPr/>
        </p:nvSpPr>
        <p:spPr>
          <a:xfrm>
            <a:off x="3178865" y="5901849"/>
            <a:ext cx="1285884" cy="261814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93423" y="6273225"/>
            <a:ext cx="53197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 исполнения ИПРА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143240" y="0"/>
            <a:ext cx="4714908" cy="6429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 непосредственному исполнителю</a:t>
            </a:r>
          </a:p>
        </p:txBody>
      </p:sp>
      <p:pic>
        <p:nvPicPr>
          <p:cNvPr id="45" name="Picture 6" descr="http://service.data-chip.ru/img_stat/1_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396" y="5929306"/>
            <a:ext cx="646808" cy="928694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7771508" y="3857629"/>
            <a:ext cx="13724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Picture 2" descr="http://www.eduportal44.ru/Vohma/voh-ds2/SiteAssets/SitePages/%D0%A1%D1%82%D0%B0%D1%80%D1%88%D0%B8%D0%B9%20%D0%B2%D0%BE%D1%81%D0%BF%D0%B8%D1%82%D0%B0%D1%82%D0%B5%D0%BB%D1%8C/adb9f7a0f896613de5f95a6bf98c767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6095956"/>
            <a:ext cx="446177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1" grpId="0"/>
      <p:bldP spid="38" grpId="0"/>
      <p:bldP spid="40" grpId="0" animBg="1"/>
      <p:bldP spid="41" grpId="0" animBg="1"/>
      <p:bldP spid="42" grpId="0" animBg="1"/>
      <p:bldP spid="43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1571604" y="2536119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57158" y="2857496"/>
            <a:ext cx="2786082" cy="71438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родитель отказывается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571604" y="3619564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929066"/>
            <a:ext cx="2571768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принимаем заявление об отказе от реализации ИПРА, вносим в карту входящий номер и дату заявления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3724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7041" y="500042"/>
            <a:ext cx="2428892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Ребёнок обучается (воспитывается) в ОО другого района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76746" y="714356"/>
            <a:ext cx="642942" cy="4286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14290"/>
            <a:ext cx="1428760" cy="1349494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6357950" y="428604"/>
            <a:ext cx="2571736" cy="1428760"/>
          </a:xfrm>
          <a:prstGeom prst="wedgeEllipseCallout">
            <a:avLst>
              <a:gd name="adj1" fmla="val -77823"/>
              <a:gd name="adj2" fmla="val -18539"/>
            </a:avLst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Заявка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oipp_ocdk@mail.ru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на прикрепление карты к другому району (с указанием района и ОО)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28" y="2000240"/>
            <a:ext cx="6858048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Ребёнок  нигде не обучается и не воспитывается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3953184" y="2786058"/>
            <a:ext cx="2107515" cy="738130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Если старше 7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810440" y="3595626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10308" y="3953004"/>
            <a:ext cx="2286016" cy="9761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Назначаем исполнителем ИПРА территориально близкую школу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142844" y="5357826"/>
            <a:ext cx="3143272" cy="1000132"/>
          </a:xfrm>
          <a:prstGeom prst="wedgeEllipseCallout">
            <a:avLst>
              <a:gd name="adj1" fmla="val -18801"/>
              <a:gd name="adj2" fmla="val -91801"/>
            </a:avLst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предупреждение  об ответственности родителей за нарушение прав ребёнка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214678" y="3071810"/>
            <a:ext cx="642942" cy="35719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6990" y="284562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4810440" y="5000636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pic>
        <p:nvPicPr>
          <p:cNvPr id="29" name="Picture 4" descr="http://school18.centerstart.ru/sites/school18.centerstart.ru/files/all_pic/ssilki/enviar_newsletter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622" y="5429264"/>
            <a:ext cx="571504" cy="53979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67564" y="54292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</a:t>
            </a:r>
            <a:endParaRPr lang="ru-RU" b="1" dirty="0"/>
          </a:p>
        </p:txBody>
      </p:sp>
      <p:pic>
        <p:nvPicPr>
          <p:cNvPr id="31" name="Picture 8" descr="http://ih.constantcontact.com/fs053/1105402949069/img/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506" y="5357826"/>
            <a:ext cx="500065" cy="575263"/>
          </a:xfrm>
          <a:prstGeom prst="rect">
            <a:avLst/>
          </a:prstGeom>
          <a:noFill/>
        </p:spPr>
      </p:pic>
      <p:pic>
        <p:nvPicPr>
          <p:cNvPr id="32" name="Picture 2" descr="http://www.eduportal44.ru/Vohma/voh-ds2/SiteAssets/SitePages/%D0%A1%D1%82%D0%B0%D1%80%D1%88%D0%B8%D0%B9%20%D0%B2%D0%BE%D1%81%D0%BF%D0%B8%D1%82%D0%B0%D1%82%D0%B5%D0%BB%D1%8C/adb9f7a0f896613de5f95a6bf98c76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440" y="5786454"/>
            <a:ext cx="446177" cy="64294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071934" y="641752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Оператор ОО</a:t>
            </a:r>
            <a:endParaRPr lang="ru-RU" sz="1400" b="1" dirty="0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6858016" y="2786058"/>
            <a:ext cx="2107515" cy="785818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Если младше 7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7715272" y="3714752"/>
            <a:ext cx="357190" cy="2857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3072" y="282168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7429520" y="5000636"/>
            <a:ext cx="1000132" cy="121444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6119886" y="3024122"/>
            <a:ext cx="642942" cy="35719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43799" y="4000504"/>
            <a:ext cx="2605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6" grpId="0" animBg="1"/>
      <p:bldP spid="27" grpId="0"/>
      <p:bldP spid="28" grpId="0" animBg="1"/>
      <p:bldP spid="30" grpId="0"/>
      <p:bldP spid="33" grpId="0"/>
      <p:bldP spid="34" grpId="0" animBg="1"/>
      <p:bldP spid="35" grpId="0" animBg="1"/>
      <p:bldP spid="37" grpId="0"/>
      <p:bldP spid="38" grpId="0" animBg="1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1948</Words>
  <Application>Microsoft Office PowerPoint</Application>
  <PresentationFormat>Экран (4:3)</PresentationFormat>
  <Paragraphs>594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Единая база учёта  детей с ОВЗ и детей-инвалидов Новосибирской области  2016 год</vt:lpstr>
      <vt:lpstr>БД ОВЗ</vt:lpstr>
      <vt:lpstr>НПБ ИПРА</vt:lpstr>
      <vt:lpstr>ФЗ-273</vt:lpstr>
      <vt:lpstr>ФЗ-419</vt:lpstr>
      <vt:lpstr>Приказ 723н</vt:lpstr>
      <vt:lpstr>Соглашение</vt:lpstr>
      <vt:lpstr>Порядок</vt:lpstr>
      <vt:lpstr>Презентация PowerPoint</vt:lpstr>
      <vt:lpstr>Презентация PowerPoint</vt:lpstr>
      <vt:lpstr>Оператор ОО</vt:lpstr>
      <vt:lpstr>Приказ</vt:lpstr>
      <vt:lpstr>Порядок отчёта</vt:lpstr>
      <vt:lpstr>Карта ребёнка</vt:lpstr>
      <vt:lpstr>Доступность образовательной среды</vt:lpstr>
      <vt:lpstr>Карта специалиста</vt:lpstr>
      <vt:lpstr>Карта ОО</vt:lpstr>
      <vt:lpstr>Презентация PowerPoint</vt:lpstr>
      <vt:lpstr>Презентация PowerPoint</vt:lpstr>
      <vt:lpstr>Отчёты</vt:lpstr>
      <vt:lpstr>БД ОВЗ – это инструмент, </vt:lpstr>
      <vt:lpstr>Предложения от муниципальных операторов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Кулевцова</cp:lastModifiedBy>
  <cp:revision>179</cp:revision>
  <dcterms:created xsi:type="dcterms:W3CDTF">2016-03-17T15:28:28Z</dcterms:created>
  <dcterms:modified xsi:type="dcterms:W3CDTF">2016-03-23T11:05:09Z</dcterms:modified>
</cp:coreProperties>
</file>